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405" r:id="rId21"/>
    <p:sldId id="406" r:id="rId22"/>
    <p:sldId id="407" r:id="rId23"/>
    <p:sldId id="408" r:id="rId24"/>
    <p:sldId id="409" r:id="rId25"/>
    <p:sldId id="41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7" r:id="rId148"/>
    <p:sldId id="398" r:id="rId149"/>
    <p:sldId id="399" r:id="rId150"/>
    <p:sldId id="400" r:id="rId151"/>
    <p:sldId id="401" r:id="rId152"/>
    <p:sldId id="402" r:id="rId153"/>
    <p:sldId id="403" r:id="rId154"/>
    <p:sldId id="404" r:id="rId155"/>
    <p:sldId id="396" r:id="rId156"/>
    <p:sldId id="395" r:id="rId157"/>
  </p:sldIdLst>
  <p:sldSz cx="9144000" cy="5143500" type="screen16x9"/>
  <p:notesSz cx="6858000" cy="9144000"/>
  <p:embeddedFontLst>
    <p:embeddedFont>
      <p:font typeface="Barlow" pitchFamily="2" charset="77"/>
      <p:regular r:id="rId159"/>
      <p:bold r:id="rId160"/>
      <p:italic r:id="rId161"/>
      <p:boldItalic r:id="rId162"/>
    </p:embeddedFont>
    <p:embeddedFont>
      <p:font typeface="Barlow ExtraLight" panose="020F0302020204030204" pitchFamily="34" charset="0"/>
      <p:regular r:id="rId163"/>
      <p:bold r:id="rId164"/>
      <p:italic r:id="rId165"/>
      <p:boldItalic r:id="rId166"/>
    </p:embeddedFont>
    <p:embeddedFont>
      <p:font typeface="Barlow Light" panose="020F0302020204030204" pitchFamily="34" charset="0"/>
      <p:regular r:id="rId167"/>
      <p:bold r:id="rId168"/>
      <p:italic r:id="rId169"/>
      <p:boldItalic r:id="rId170"/>
    </p:embeddedFont>
    <p:embeddedFont>
      <p:font typeface="Barlow Medium" panose="020F0502020204030204" pitchFamily="34" charset="0"/>
      <p:regular r:id="rId171"/>
      <p:bold r:id="rId172"/>
      <p:italic r:id="rId173"/>
      <p:boldItalic r:id="rId174"/>
    </p:embeddedFont>
    <p:embeddedFont>
      <p:font typeface="Helvetica Neue" panose="02000503000000020004" pitchFamily="2" charset="0"/>
      <p:regular r:id="rId175"/>
      <p:bold r:id="rId176"/>
      <p:italic r:id="rId177"/>
      <p:boldItalic r:id="rId178"/>
    </p:embeddedFont>
    <p:embeddedFont>
      <p:font typeface="Hepta Slab" pitchFamily="2" charset="77"/>
      <p:regular r:id="rId179"/>
      <p:bold r:id="rId180"/>
    </p:embeddedFont>
    <p:embeddedFont>
      <p:font typeface="Hepta Slab Light" pitchFamily="2" charset="77"/>
      <p:regular r:id="rId181"/>
      <p:bold r:id="rId182"/>
    </p:embeddedFont>
    <p:embeddedFont>
      <p:font typeface="Hepta Slab Medium" pitchFamily="2" charset="77"/>
      <p:regular r:id="rId183"/>
      <p:bold r:id="rId184"/>
    </p:embeddedFont>
    <p:embeddedFont>
      <p:font typeface="Inter" panose="02000503000000020004" pitchFamily="2"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Nunito" pitchFamily="2" charset="77"/>
      <p:regular r:id="rId193"/>
      <p:bold r:id="rId194"/>
      <p:italic r:id="rId195"/>
      <p:boldItalic r:id="rId196"/>
    </p:embeddedFont>
    <p:embeddedFont>
      <p:font typeface="Roboto" panose="02000000000000000000" pitchFamily="2"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83244-34C4-44E1-9FE8-378F1BD488DC}">
  <a:tblStyle styleId="{4E183244-34C4-44E1-9FE8-378F1BD48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5"/>
    <p:restoredTop sz="95170" autoAdjust="0"/>
  </p:normalViewPr>
  <p:slideViewPr>
    <p:cSldViewPr snapToGrid="0">
      <p:cViewPr varScale="1">
        <p:scale>
          <a:sx n="97" d="100"/>
          <a:sy n="97" d="100"/>
        </p:scale>
        <p:origin x="1248" y="4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205"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3.fntdata"/><Relationship Id="rId192" Type="http://schemas.openxmlformats.org/officeDocument/2006/relationships/font" Target="fonts/font34.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4.fntdata"/><Relationship Id="rId193" Type="http://schemas.openxmlformats.org/officeDocument/2006/relationships/font" Target="fonts/font35.fntdata"/><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4.fntdata"/><Relationship Id="rId183" Type="http://schemas.openxmlformats.org/officeDocument/2006/relationships/font" Target="fonts/font25.fntdata"/><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5.fntdata"/><Relationship Id="rId194" Type="http://schemas.openxmlformats.org/officeDocument/2006/relationships/font" Target="fonts/font36.fntdata"/><Relationship Id="rId199" Type="http://schemas.openxmlformats.org/officeDocument/2006/relationships/font" Target="fonts/font41.fntdata"/><Relationship Id="rId203"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font" Target="fonts/font37.fntdata"/><Relationship Id="rId190" Type="http://schemas.openxmlformats.org/officeDocument/2006/relationships/font" Target="fonts/font32.fntdata"/><Relationship Id="rId204"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2.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7.fntdata"/><Relationship Id="rId196" Type="http://schemas.openxmlformats.org/officeDocument/2006/relationships/font" Target="fonts/font38.fntdata"/><Relationship Id="rId200" Type="http://schemas.openxmlformats.org/officeDocument/2006/relationships/font" Target="fonts/font4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8.fntdata"/><Relationship Id="rId197" Type="http://schemas.openxmlformats.org/officeDocument/2006/relationships/font" Target="fonts/font39.fntdata"/><Relationship Id="rId201" Type="http://schemas.openxmlformats.org/officeDocument/2006/relationships/commentAuthors" Target="commentAuthor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9.fntdata"/><Relationship Id="rId198" Type="http://schemas.openxmlformats.org/officeDocument/2006/relationships/font" Target="fonts/font40.fntdata"/><Relationship Id="rId202" Type="http://schemas.openxmlformats.org/officeDocument/2006/relationships/presProps" Target="pres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9.fntdata"/><Relationship Id="rId188" Type="http://schemas.openxmlformats.org/officeDocument/2006/relationships/font" Target="fonts/font30.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63e3af76c0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63e3af76c0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Today’s session will explore the </a:t>
            </a:r>
            <a:r>
              <a:rPr lang="en" i="1">
                <a:solidFill>
                  <a:schemeClr val="dk1"/>
                </a:solidFill>
              </a:rPr>
              <a:t>what</a:t>
            </a:r>
            <a:r>
              <a:rPr lang="en">
                <a:solidFill>
                  <a:schemeClr val="dk1"/>
                </a:solidFill>
              </a:rPr>
              <a:t>, </a:t>
            </a:r>
            <a:r>
              <a:rPr lang="en" i="1">
                <a:solidFill>
                  <a:schemeClr val="dk1"/>
                </a:solidFill>
              </a:rPr>
              <a:t>why</a:t>
            </a:r>
            <a:r>
              <a:rPr lang="en">
                <a:solidFill>
                  <a:schemeClr val="dk1"/>
                </a:solidFill>
              </a:rPr>
              <a:t>, and </a:t>
            </a:r>
            <a:r>
              <a:rPr lang="en" i="1">
                <a:solidFill>
                  <a:schemeClr val="dk1"/>
                </a:solidFill>
              </a:rPr>
              <a:t>how</a:t>
            </a:r>
            <a:r>
              <a:rPr lang="en">
                <a:solidFill>
                  <a:schemeClr val="dk1"/>
                </a:solidFill>
              </a:rPr>
              <a:t> of accessibility in federal acquisitions. We’ll cover who is impacted, what the law requires, and how procurement teams can ensure the products and services they buy meet accessibility standards.</a:t>
            </a:r>
            <a:endParaRPr/>
          </a:p>
        </p:txBody>
      </p:sp>
      <p:sp>
        <p:nvSpPr>
          <p:cNvPr id="1479" name="Google Shape;1479;g363e3af76c0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63e3af76c0_0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363e3af76c0_0_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Digital accessibility ensures that everyone, including people with disabilities, can access and interact with digital content. Without it, we risk excluding individuals from jobs, services, and information. Accessibility benefits many—think older adults, people with temporary injuries, or situational limitations.</a:t>
            </a:r>
            <a:endParaRPr/>
          </a:p>
        </p:txBody>
      </p:sp>
      <p:sp>
        <p:nvSpPr>
          <p:cNvPr id="1485" name="Google Shape;1485;g363e3af76c0_0_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63e3af76c0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363e3af76c0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Disabilities don’t all look the same. Understanding the range of experiences—from permanent to situational—helps us design and procure technology that works for the widest group possible.</a:t>
            </a:r>
            <a:endParaRPr/>
          </a:p>
        </p:txBody>
      </p:sp>
      <p:sp>
        <p:nvSpPr>
          <p:cNvPr id="1493" name="Google Shape;1493;g363e3af76c0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63e3af76c0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g363e3af76c0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Barriers can appear in content, structure, or function. Assistive technology bridges some gaps, but it’s most effective when the underlying product is designed with accessibility in mind from the start.</a:t>
            </a:r>
            <a:endParaRPr/>
          </a:p>
        </p:txBody>
      </p:sp>
      <p:sp>
        <p:nvSpPr>
          <p:cNvPr id="1501" name="Google Shape;1501;g363e3af76c0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63e3af76c0_0_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g363e3af76c0_0_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 procurement, accessibility is about making sure digital tools serve both employees and the public—without leaving anyone behind.</a:t>
            </a:r>
            <a:endParaRPr/>
          </a:p>
        </p:txBody>
      </p:sp>
      <p:sp>
        <p:nvSpPr>
          <p:cNvPr id="1509" name="Google Shape;1509;g363e3af76c0_0_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63e3af76c0_0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363e3af76c0_0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Section 508 is not optional—it’s a legal requirement. It sets technical benchmarks that all procured ICT must meet, and these standards evolve as technology advances.</a:t>
            </a:r>
            <a:endParaRPr/>
          </a:p>
        </p:txBody>
      </p:sp>
      <p:sp>
        <p:nvSpPr>
          <p:cNvPr id="1517" name="Google Shape;1517;g363e3af76c0_0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363e3af76c0_0_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363e3af76c0_0_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ACRs and VPATs are key tools, but remember—they’re vendor attestations. You must validate them through technical evaluation and, ideally, user testing.</a:t>
            </a:r>
            <a:endParaRPr/>
          </a:p>
        </p:txBody>
      </p:sp>
      <p:sp>
        <p:nvSpPr>
          <p:cNvPr id="1525" name="Google Shape;1525;g363e3af76c0_0_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63e3af76c0_0_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g363e3af76c0_0_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Accessibility isn’t a checkbox—it’s a process. Embedding it in every acquisition phase ensures ongoing compliance and usability.</a:t>
            </a:r>
            <a:endParaRPr/>
          </a:p>
        </p:txBody>
      </p:sp>
      <p:sp>
        <p:nvSpPr>
          <p:cNvPr id="1533" name="Google Shape;1533;g363e3af76c0_0_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63e3af76c0_0_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g363e3af76c0_0_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step-by-step approach keeps accessibility front and center throughout procurement.</a:t>
            </a:r>
            <a:endParaRPr/>
          </a:p>
        </p:txBody>
      </p:sp>
      <p:sp>
        <p:nvSpPr>
          <p:cNvPr id="1541" name="Google Shape;1541;g363e3af76c0_0_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63e3af76c0_0_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63e3af76c0_0_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If no fully compliant product exists, choose the one closest to compliance—and document why. This protects your procurement from disputes.</a:t>
            </a:r>
            <a:endParaRPr/>
          </a:p>
        </p:txBody>
      </p:sp>
      <p:sp>
        <p:nvSpPr>
          <p:cNvPr id="1549" name="Google Shape;1549;g363e3af76c0_0_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363e3af76c0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363e3af76c0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Misunderstandings can lead to noncompliance. Always verify accessibility and remember—it’s about inclusive design for all users.</a:t>
            </a:r>
            <a:endParaRPr/>
          </a:p>
        </p:txBody>
      </p:sp>
      <p:sp>
        <p:nvSpPr>
          <p:cNvPr id="1557" name="Google Shape;1557;g363e3af76c0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63e3af76c0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363e3af76c0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professionals are gatekeepers for accessibility. Your decisions directly impact who can access and benefit from government services.</a:t>
            </a:r>
            <a:endParaRPr/>
          </a:p>
        </p:txBody>
      </p:sp>
      <p:sp>
        <p:nvSpPr>
          <p:cNvPr id="1565" name="Google Shape;1565;g363e3af76c0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63e3af76c0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g363e3af76c0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Use these tools to define requirements, test products, and ensure accessibility is built into your procurement process.</a:t>
            </a:r>
            <a:endParaRPr/>
          </a:p>
        </p:txBody>
      </p:sp>
      <p:sp>
        <p:nvSpPr>
          <p:cNvPr id="1573" name="Google Shape;1573;g363e3af76c0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63e3af76c0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g363e3af76c0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 Today we’re diving into Open Source Software—OSS—and its role in federal digital services.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not just a tech buzzword—it’s foundational to how modern government services are being built. We’ll explore what OSS is, why it matters for federal procurement, security considerations, and how to evaluate and procure it effectively.</a:t>
            </a:r>
            <a:endParaRPr>
              <a:solidFill>
                <a:schemeClr val="dk1"/>
              </a:solidFill>
            </a:endParaRPr>
          </a:p>
          <a:p>
            <a:pPr marL="0" lvl="0" indent="0" algn="l" rtl="0">
              <a:spcBef>
                <a:spcPts val="0"/>
              </a:spcBef>
              <a:spcAft>
                <a:spcPts val="0"/>
              </a:spcAft>
              <a:buNone/>
            </a:pPr>
            <a:endParaRPr/>
          </a:p>
        </p:txBody>
      </p:sp>
      <p:sp>
        <p:nvSpPr>
          <p:cNvPr id="1585" name="Google Shape;1585;g363e3af76c0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6439ada1c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6439ada1c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Let’s start with the basics—what is OSS?</a:t>
            </a:r>
            <a:br>
              <a:rPr lang="en" dirty="0">
                <a:solidFill>
                  <a:schemeClr val="dk1"/>
                </a:solidFill>
              </a:rPr>
            </a:b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Think of the source code as the recipe for the software. With OSS, that recipe is openly available—you can view it, modify it, and share it. Most OSS licenses require you to share your modifications under the same terms. And it’s often maintained by a community, not a single company.</a:t>
            </a:r>
            <a:br>
              <a:rPr lang="en" dirty="0">
                <a:solidFill>
                  <a:schemeClr val="dk1"/>
                </a:solidFill>
              </a:rPr>
            </a:b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Keep in mind—OSS isn’t a free-for-all. It’s governed by licenses and community norms, and we’ll circle back to that later.</a:t>
            </a:r>
            <a:endParaRPr dirty="0">
              <a:solidFill>
                <a:schemeClr val="dk1"/>
              </a:solidFill>
            </a:endParaRPr>
          </a:p>
          <a:p>
            <a:pPr marL="0" lvl="0" indent="0" algn="l" rtl="0">
              <a:spcBef>
                <a:spcPts val="0"/>
              </a:spcBef>
              <a:spcAft>
                <a:spcPts val="0"/>
              </a:spcAft>
              <a:buNone/>
            </a:pPr>
            <a:endParaRPr dirty="0"/>
          </a:p>
        </p:txBody>
      </p:sp>
      <p:sp>
        <p:nvSpPr>
          <p:cNvPr id="1591" name="Google Shape;1591;g36439ada1c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6439ada1cd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6439ada1cd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You’ve already interacted with OSS today—whether you know it or not.</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It powers billions of devices and much of the internet: Android phones, Netflix runs on FreeBSD, most servers run Linux, and code-sharing happens on GitHub. It’s not just tech startups—Fortune 500 companies and governments rely on it.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of these examples surprises you most?</a:t>
            </a:r>
            <a:endParaRPr>
              <a:solidFill>
                <a:schemeClr val="dk1"/>
              </a:solidFill>
            </a:endParaRPr>
          </a:p>
          <a:p>
            <a:pPr marL="0" lvl="0" indent="0" algn="l" rtl="0">
              <a:spcBef>
                <a:spcPts val="0"/>
              </a:spcBef>
              <a:spcAft>
                <a:spcPts val="0"/>
              </a:spcAft>
              <a:buNone/>
            </a:pPr>
            <a:endParaRPr/>
          </a:p>
        </p:txBody>
      </p:sp>
      <p:sp>
        <p:nvSpPr>
          <p:cNvPr id="1599" name="Google Shape;1599;g36439ada1cd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6439ada1cd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6439ada1cd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So why does OSS matter for acquisition professionals?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can deliver cost savings, spur innovation, and reduce dependence on a single vendor. The FAR actually classifies OSS as COTS software, which makes it easier to acquire. Plus, federal policy—the Source Code Policy and SHARE IT Act—actively encourages reuse and sharing.</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isn’t fringe policy—it’s mainstream and supported.</a:t>
            </a:r>
            <a:endParaRPr>
              <a:solidFill>
                <a:schemeClr val="dk1"/>
              </a:solidFill>
            </a:endParaRPr>
          </a:p>
          <a:p>
            <a:pPr marL="0" lvl="0" indent="0" algn="l" rtl="0">
              <a:spcBef>
                <a:spcPts val="0"/>
              </a:spcBef>
              <a:spcAft>
                <a:spcPts val="0"/>
              </a:spcAft>
              <a:buNone/>
            </a:pPr>
            <a:endParaRPr/>
          </a:p>
        </p:txBody>
      </p:sp>
      <p:sp>
        <p:nvSpPr>
          <p:cNvPr id="1607" name="Google Shape;1607;g36439ada1cd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6439ada1cd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6439ada1cd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Security is often the first concern people raise.</a:t>
            </a:r>
            <a:br>
              <a:rPr lang="en">
                <a:solidFill>
                  <a:schemeClr val="dk1"/>
                </a:solidFill>
              </a:rPr>
            </a:br>
            <a:endParaRPr>
              <a:solidFill>
                <a:schemeClr val="dk1"/>
              </a:solidFill>
            </a:endParaRPr>
          </a:p>
          <a:p>
            <a:pPr marL="0" lvl="0" indent="0" algn="l" rtl="0">
              <a:spcBef>
                <a:spcPts val="0"/>
              </a:spcBef>
              <a:spcAft>
                <a:spcPts val="0"/>
              </a:spcAft>
              <a:buSzPts val="1100"/>
              <a:buNone/>
            </a:pPr>
            <a:r>
              <a:rPr lang="en">
                <a:solidFill>
                  <a:schemeClr val="dk1"/>
                </a:solidFill>
              </a:rPr>
              <a:t>One myth is that OSS is insecure because it’s open. In reality, openness means more eyes can spot and fix vulnerabilities faster. The key is proper maintenance—encryption, authentication, updates, audits. The DoD’s Iron Bank is a great example of how the government is securing 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security benefits do you see in this open review model?</a:t>
            </a:r>
            <a:endParaRPr>
              <a:solidFill>
                <a:schemeClr val="dk1"/>
              </a:solidFill>
            </a:endParaRPr>
          </a:p>
          <a:p>
            <a:pPr marL="0" lvl="0" indent="0" algn="l" rtl="0">
              <a:spcBef>
                <a:spcPts val="0"/>
              </a:spcBef>
              <a:spcAft>
                <a:spcPts val="0"/>
              </a:spcAft>
              <a:buNone/>
            </a:pPr>
            <a:endParaRPr/>
          </a:p>
        </p:txBody>
      </p:sp>
      <p:sp>
        <p:nvSpPr>
          <p:cNvPr id="1615" name="Google Shape;1615;g36439ada1cd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6439ada1cd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g36439ada1cd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Another misconception—‘free’ means no cost.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no license fee, you’ll have costs for customization, support, hosting, and updates. The good news—you avoid vendor lock-in if you plan ahead. Keep control of your data and migration options.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about a project you’ve worked on—what ongoing costs might OSS have replaced or reduced?”</a:t>
            </a:r>
            <a:endParaRPr>
              <a:solidFill>
                <a:schemeClr val="dk1"/>
              </a:solidFill>
            </a:endParaRPr>
          </a:p>
          <a:p>
            <a:pPr marL="0" lvl="0" indent="0" algn="l" rtl="0">
              <a:spcBef>
                <a:spcPts val="0"/>
              </a:spcBef>
              <a:spcAft>
                <a:spcPts val="0"/>
              </a:spcAft>
              <a:buNone/>
            </a:pPr>
            <a:endParaRPr/>
          </a:p>
        </p:txBody>
      </p:sp>
      <p:sp>
        <p:nvSpPr>
          <p:cNvPr id="1623" name="Google Shape;1623;g36439ada1cd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6439ada1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6439ada1c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02F43"/>
                </a:solidFill>
              </a:rPr>
              <a:t>There are costs associated with every phase of a software deployment.  If the vendor doesn’t call them out, ask. If they’re not clear, ask.</a:t>
            </a: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Initial price (cost to host it). - usually free or nominal</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Evaluation period - what will it take to get the product through an evaluation and or review period?</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Once the decision is made to proceed with it, how will it be deployed throughout the organization?</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How will the data be managed?  Where is it stored?  How is it backed up and otherwise protected?  How do these cost evolve over time?  As an example, consider that doing all this for a few gigabytes of data today involves one set of practices, but a few terabytes tomorrow may be a whole different story.</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How will users be trained?  Will the users always just people entering data.  Is special training required for certain types of users?</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What are the recurring costs?  Think about backups?  Think about the cost for moving big blocks of data from one location to another.  Think about changes required whenever there are new updated or new standards are announced.</a:t>
            </a: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02F43"/>
                </a:solidFill>
              </a:rPr>
              <a:t>In a nutshell the total costs in the long run  are often much more than the initial cost.</a:t>
            </a:r>
            <a:endParaRPr dirty="0">
              <a:solidFill>
                <a:srgbClr val="002F43"/>
              </a:solidFill>
            </a:endParaRPr>
          </a:p>
          <a:p>
            <a:pPr marL="0" lvl="0" indent="0" algn="l" rtl="0">
              <a:spcBef>
                <a:spcPts val="0"/>
              </a:spcBef>
              <a:spcAft>
                <a:spcPts val="0"/>
              </a:spcAft>
              <a:buNone/>
            </a:pPr>
            <a:endParaRPr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6439ada1cd_0_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36439ada1cd_0_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walk through the acquisition lifecycle with OSS in mind.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Market Research: Look at community health, licensing terms.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Solicitation: Avoid requirements that unintentionally exclude OSS.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Proposal Review: Check licensing and vendor’s OSS contributions.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Post-Award: Track maintenance and compliance.</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Where in your current process could these checks make the biggest difference?</a:t>
            </a:r>
            <a:endParaRPr>
              <a:solidFill>
                <a:schemeClr val="dk1"/>
              </a:solidFill>
            </a:endParaRPr>
          </a:p>
          <a:p>
            <a:pPr marL="0" lvl="0" indent="0" algn="l" rtl="0">
              <a:spcBef>
                <a:spcPts val="0"/>
              </a:spcBef>
              <a:spcAft>
                <a:spcPts val="0"/>
              </a:spcAft>
              <a:buNone/>
            </a:pPr>
            <a:endParaRPr/>
          </a:p>
        </p:txBody>
      </p:sp>
      <p:sp>
        <p:nvSpPr>
          <p:cNvPr id="1655" name="Google Shape;1655;g36439ada1cd_0_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36439ada1cd_0_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36439ada1cd_0_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Let’s wrap up with the big picture.</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OSS is everywhere, and federal policy supports its adoption. Security can be a strength if you follow best practices. ‘Free’ means different costs, not no costs. And thoughtful procurement helps you avoid lock-in and maximize benefits.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What’s one area in your work where OSS could be a viable solution?</a:t>
            </a:r>
            <a:endParaRPr>
              <a:solidFill>
                <a:schemeClr val="dk1"/>
              </a:solidFill>
            </a:endParaRPr>
          </a:p>
          <a:p>
            <a:pPr marL="0" lvl="0" indent="0" algn="l" rtl="0">
              <a:spcBef>
                <a:spcPts val="0"/>
              </a:spcBef>
              <a:spcAft>
                <a:spcPts val="0"/>
              </a:spcAft>
              <a:buNone/>
            </a:pPr>
            <a:endParaRPr/>
          </a:p>
        </p:txBody>
      </p:sp>
      <p:sp>
        <p:nvSpPr>
          <p:cNvPr id="1663" name="Google Shape;1663;g36439ada1cd_0_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47d328d1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647d328d1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Now we’re going to dive into an activity called </a:t>
            </a:r>
            <a:r>
              <a:rPr lang="en" i="1">
                <a:solidFill>
                  <a:schemeClr val="dk1"/>
                </a:solidFill>
              </a:rPr>
              <a:t>Who’s Who of Digital Services Teams</a:t>
            </a:r>
            <a:r>
              <a:rPr lang="en">
                <a:solidFill>
                  <a:schemeClr val="dk1"/>
                </a:solidFill>
              </a:rPr>
              <a:t>. The goal is to start recognizing the landscape of digital-native teams across government. By learning what they do, how they’re structured, and the kinds of projects they work on, you’ll see how they might show up as partners, stakeholders, or end users in your acquisitions.</a:t>
            </a:r>
            <a:endParaRPr/>
          </a:p>
          <a:p>
            <a:pPr marL="0" lvl="0" indent="0" algn="l" rtl="0">
              <a:spcBef>
                <a:spcPts val="0"/>
              </a:spcBef>
              <a:spcAft>
                <a:spcPts val="0"/>
              </a:spcAft>
              <a:buNone/>
            </a:pPr>
            <a:endParaRPr/>
          </a:p>
        </p:txBody>
      </p:sp>
      <p:sp>
        <p:nvSpPr>
          <p:cNvPr id="604" name="Google Shape;604;g3647d328d1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647d328d13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647d328d13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Speaker Notes: </a:t>
            </a:r>
            <a:r>
              <a:rPr lang="en" dirty="0">
                <a:solidFill>
                  <a:schemeClr val="dk1"/>
                </a:solidFill>
              </a:rPr>
              <a:t>I’ll take a few minutes to show you the DST Tracker, where you’ll explore these teams. You can filter by federal or state, see team maturity, and browse projects. I’ll walk through one example so you get a sense of what to look for.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https://digitalgovernmenthub.org/publications/dsn-dst-tracker/ </a:t>
            </a:r>
            <a:endParaRPr dirty="0"/>
          </a:p>
        </p:txBody>
      </p:sp>
      <p:sp>
        <p:nvSpPr>
          <p:cNvPr id="614" name="Google Shape;614;g3647d328d13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47d328d13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647d328d13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Once you’re in breakout rooms, your group will pick one DST to explore. Review their mission, structure, and projects. Look at how they deliver, who they partner with, and what they share publicly. Use the template provided to capture your notes.</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breakout rooms</a:t>
            </a:r>
            <a:endParaRPr/>
          </a:p>
          <a:p>
            <a:pPr marL="0" lvl="0" indent="0" algn="l" rtl="0">
              <a:spcBef>
                <a:spcPts val="0"/>
              </a:spcBef>
              <a:spcAft>
                <a:spcPts val="0"/>
              </a:spcAft>
              <a:buNone/>
            </a:pPr>
            <a:endParaRPr/>
          </a:p>
        </p:txBody>
      </p:sp>
      <p:sp>
        <p:nvSpPr>
          <p:cNvPr id="623" name="Google Shape;623;g3647d328d13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47d328d13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3647d328d13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This template will guide your breakout conversation. You don’t need to capture everything—focus on what’s most interesting or relevant to your group.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You’ll have 20 minutes in groups of 3–5. Use the tracker, select your DST, and fill in the template. We’ll pop into rooms to answer questions or offer guidance.</a:t>
            </a:r>
            <a:endParaRPr/>
          </a:p>
        </p:txBody>
      </p:sp>
      <p:sp>
        <p:nvSpPr>
          <p:cNvPr id="632" name="Google Shape;632;g3647d328d13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647d328d13_0_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3647d328d13_0_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“After breakouts, each group will have 5 minutes to share highlights. We’d love to hear not just the facts, but what caught your attention or surprised you, and how it connects back to your own procurement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group report outs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1" name="Google Shape;641;g3647d328d13_0_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647d328d13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3647d328d13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10 minutes</a:t>
            </a:r>
            <a:endParaRPr/>
          </a:p>
          <a:p>
            <a:pPr marL="0" lvl="0" indent="0" algn="l" rtl="0">
              <a:spcBef>
                <a:spcPts val="0"/>
              </a:spcBef>
              <a:spcAft>
                <a:spcPts val="0"/>
              </a:spcAft>
              <a:buNone/>
            </a:pPr>
            <a:endParaRPr/>
          </a:p>
          <a:p>
            <a:pPr marL="0" lvl="0" indent="0" algn="l" rtl="0">
              <a:spcBef>
                <a:spcPts val="0"/>
              </a:spcBef>
              <a:spcAft>
                <a:spcPts val="0"/>
              </a:spcAft>
              <a:buNone/>
            </a:pPr>
            <a:r>
              <a:rPr lang="en"/>
              <a:t>To wrap up, we’ll reflect as a full group. </a:t>
            </a:r>
            <a:endParaRPr/>
          </a:p>
          <a:p>
            <a:pPr marL="457200" lvl="0" indent="-298450" algn="l" rtl="0">
              <a:spcBef>
                <a:spcPts val="0"/>
              </a:spcBef>
              <a:spcAft>
                <a:spcPts val="0"/>
              </a:spcAft>
              <a:buSzPts val="1100"/>
              <a:buChar char="●"/>
            </a:pPr>
            <a:r>
              <a:rPr lang="en"/>
              <a:t>What similarities or differences stood out? </a:t>
            </a:r>
            <a:endParaRPr/>
          </a:p>
          <a:p>
            <a:pPr marL="457200" lvl="0" indent="-298450" algn="l" rtl="0">
              <a:spcBef>
                <a:spcPts val="0"/>
              </a:spcBef>
              <a:spcAft>
                <a:spcPts val="0"/>
              </a:spcAft>
              <a:buSzPts val="1100"/>
              <a:buChar char="●"/>
            </a:pPr>
            <a:r>
              <a:rPr lang="en"/>
              <a:t>Were there any practices or strategies worth carrying into your own acquisitions? </a:t>
            </a:r>
            <a:endParaRPr/>
          </a:p>
          <a:p>
            <a:pPr marL="457200" lvl="0" indent="-298450" algn="l" rtl="0">
              <a:spcBef>
                <a:spcPts val="0"/>
              </a:spcBef>
              <a:spcAft>
                <a:spcPts val="0"/>
              </a:spcAft>
              <a:buSzPts val="1100"/>
              <a:buChar char="●"/>
            </a:pPr>
            <a:r>
              <a:rPr lang="en"/>
              <a:t>And how might knowing about these teams change how you think about procurement or collaboration?</a:t>
            </a:r>
            <a:endParaRPr/>
          </a:p>
          <a:p>
            <a:pPr marL="0" lvl="0" indent="0" algn="l" rtl="0">
              <a:spcBef>
                <a:spcPts val="0"/>
              </a:spcBef>
              <a:spcAft>
                <a:spcPts val="0"/>
              </a:spcAft>
              <a:buNone/>
            </a:pPr>
            <a:endParaRPr/>
          </a:p>
        </p:txBody>
      </p:sp>
      <p:sp>
        <p:nvSpPr>
          <p:cNvPr id="650" name="Google Shape;650;g3647d328d13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slide" type="blank">
  <p:cSld name="Section slide">
    <p:spTree>
      <p:nvGrpSpPr>
        <p:cNvPr id="1" name="Shape 459"/>
        <p:cNvGrpSpPr/>
        <p:nvPr/>
      </p:nvGrpSpPr>
      <p:grpSpPr>
        <a:xfrm>
          <a:off x="0" y="0"/>
          <a:ext cx="0" cy="0"/>
          <a:chOff x="0" y="0"/>
          <a:chExt cx="0" cy="0"/>
        </a:xfrm>
      </p:grpSpPr>
      <p:sp>
        <p:nvSpPr>
          <p:cNvPr id="460" name="Google Shape;46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1" name="Google Shape;461;p64"/>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400" b="1">
                <a:solidFill>
                  <a:srgbClr val="097C86"/>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62" name="Google Shape;462;p64"/>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64179085"/>
      </p:ext>
    </p:extLst>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 id="214748371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10.xml"/><Relationship Id="rId1" Type="http://schemas.openxmlformats.org/officeDocument/2006/relationships/slideLayout" Target="../slideLayouts/slideLayout60.xml"/><Relationship Id="rId4" Type="http://schemas.openxmlformats.org/officeDocument/2006/relationships/image" Target="../media/image20.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0.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a:spLocks noGrp="1"/>
          </p:cNvSpPr>
          <p:nvPr>
            <p:ph type="title" idx="4294967295"/>
          </p:nvPr>
        </p:nvSpPr>
        <p:spPr>
          <a:xfrm>
            <a:off x="609600" y="1085325"/>
            <a:ext cx="6172200" cy="945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1 - Introduction to Digital Services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marL="0" lvl="0" indent="0" algn="l" rtl="0">
              <a:spcBef>
                <a:spcPts val="1200"/>
              </a:spcBef>
              <a:spcAft>
                <a:spcPts val="1200"/>
              </a:spcAft>
              <a:buNone/>
            </a:pPr>
            <a:r>
              <a:rPr lang="en" sz="1350" b="1">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a:extLst>
              <a:ext uri="{C183D7F6-B498-43B3-948B-1728B52AA6E4}">
                <adec:decorative xmlns:adec="http://schemas.microsoft.com/office/drawing/2017/decorative" val="1"/>
              </a:ext>
            </a:extLst>
          </p:cNvPr>
          <p:cNvSpPr/>
          <p:nvPr/>
        </p:nvSpPr>
        <p:spPr>
          <a:xfrm>
            <a:off x="609600" y="618565"/>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Digital Services as a Layered Cake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39" name="Google Shape;539;p73"/>
          <p:cNvSpPr/>
          <p:nvPr/>
        </p:nvSpPr>
        <p:spPr>
          <a:xfrm>
            <a:off x="609575" y="1579125"/>
            <a:ext cx="5047500" cy="2759626"/>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latin typeface="Inter"/>
                <a:ea typeface="Inter"/>
                <a:cs typeface="Inter"/>
                <a:sym typeface="Inter"/>
              </a:rPr>
              <a:t>Three layers: </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Information</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Content, transactions, multimedia, data</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Presentation</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Web browsers, apps</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Platform</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Application Programming Interfaces (APIs), Web Services, Web Content Management Systems</a:t>
            </a:r>
            <a:endParaRPr sz="1600" dirty="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latin typeface="Inter"/>
              <a:ea typeface="Inter"/>
              <a:cs typeface="Inter"/>
              <a:sym typeface="Inter"/>
            </a:endParaRPr>
          </a:p>
        </p:txBody>
      </p:sp>
      <p:pic>
        <p:nvPicPr>
          <p:cNvPr id="541" name="Google Shape;541;p73" descr="A 3-layered cake with the layers labeled as information layer, presentation layer, and platform layer representing digital services"/>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7"/>
          <p:cNvSpPr>
            <a:spLocks noGrp="1"/>
          </p:cNvSpPr>
          <p:nvPr>
            <p:ph type="title" idx="4294967295"/>
          </p:nvPr>
        </p:nvSpPr>
        <p:spPr>
          <a:xfrm>
            <a:off x="609600" y="609600"/>
            <a:ext cx="7432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Cloud Procurement Requires a Different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Elastic, scalable—not fixed assets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Service offerings evolve quickly</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Pay-as-you-go replaces up-front costs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Shared responsibility model: vendor + agency</a:t>
            </a:r>
            <a:endParaRPr sz="135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Risks of using traditional models: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Wasted spending</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Missed services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Incomplete oversight</a:t>
            </a:r>
            <a:endParaRPr sz="1600" dirty="0">
              <a:solidFill>
                <a:schemeClr val="dk1"/>
              </a:solidFill>
              <a:latin typeface="Inter"/>
              <a:ea typeface="Inter"/>
              <a:cs typeface="Inter"/>
              <a:sym typeface="Inte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60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p:txBody>
      </p:sp>
      <p:pic>
        <p:nvPicPr>
          <p:cNvPr id="1233" name="Google Shape;1233;p158"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Keys to Cloud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40" name="Google Shape;1240;p159"/>
          <p:cNvSpPr/>
          <p:nvPr/>
        </p:nvSpPr>
        <p:spPr>
          <a:xfrm>
            <a:off x="609575" y="1113183"/>
            <a:ext cx="7636500" cy="3667467"/>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Security:</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FedRAMP-authorized services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IAM, vulnerability management, SIEM tools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Shared security responsibilities</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Governance:</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Include IT, CORs, cyber, finance, and program staff</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Monitor cloud usage, cost trends, and technical performance</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Cost Control:</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Price varies monthly—skills matter more than sticker price</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Plan for training, dynamic pricing, and cost monitoring</a:t>
            </a:r>
            <a:endParaRPr sz="1600" dirty="0">
              <a:solidFill>
                <a:schemeClr val="dk1"/>
              </a:solidFill>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0"/>
          <p:cNvSpPr>
            <a:spLocks noGrp="1"/>
          </p:cNvSpPr>
          <p:nvPr>
            <p:ph type="title" idx="4294967295"/>
          </p:nvPr>
        </p:nvSpPr>
        <p:spPr>
          <a:xfrm>
            <a:off x="609600" y="609600"/>
            <a:ext cx="682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Choosing the Right Cloud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48" name="Google Shape;1248;p160"/>
          <p:cNvSpPr/>
          <p:nvPr/>
        </p:nvSpPr>
        <p:spPr>
          <a:xfrm>
            <a:off x="609575" y="1225826"/>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Match vendor capabilities to agency needs (e.g., AI/ML, security)</a:t>
            </a:r>
            <a:endParaRPr sz="160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Consider multi-cloud or hybrid-cloud architecture</a:t>
            </a:r>
            <a:br>
              <a:rPr lang="en" sz="1600" dirty="0">
                <a:latin typeface="Inter"/>
                <a:ea typeface="Inter"/>
                <a:cs typeface="Inter"/>
                <a:sym typeface="Inter"/>
              </a:rPr>
            </a:br>
            <a:endParaRPr sz="160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Avoid:</a:t>
            </a:r>
            <a:endParaRPr sz="1600" dirty="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600" dirty="0">
                <a:latin typeface="Inter"/>
                <a:ea typeface="Inter"/>
                <a:cs typeface="Inter"/>
                <a:sym typeface="Inter"/>
              </a:rPr>
              <a:t>Restrictive or siloed contracts</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Shadow IT caused by limited access</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Missing out on volume discounts</a:t>
            </a:r>
            <a:endParaRPr sz="1600" dirty="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dirty="0">
                <a:latin typeface="Inter"/>
                <a:ea typeface="Inter"/>
                <a:cs typeface="Inter"/>
                <a:sym typeface="Inter"/>
              </a:rPr>
              <a:t>Include:</a:t>
            </a:r>
            <a:endParaRPr sz="1600" dirty="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600" dirty="0">
                <a:latin typeface="Inter"/>
                <a:ea typeface="Inter"/>
                <a:cs typeface="Inter"/>
                <a:sym typeface="Inter"/>
              </a:rPr>
              <a:t>Marketplace access</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Architecture planning in pre-solicitation</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Scalable usage across the agency</a:t>
            </a:r>
            <a:endParaRPr sz="1600" dirty="0">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600" dirty="0">
              <a:solidFill>
                <a:schemeClr val="dk1"/>
              </a:solidFill>
              <a:latin typeface="Inter"/>
              <a:ea typeface="Inter"/>
              <a:cs typeface="Inter"/>
              <a:sym typeface="Inter"/>
            </a:endParaRPr>
          </a:p>
        </p:txBody>
      </p:sp>
      <p:pic>
        <p:nvPicPr>
          <p:cNvPr id="1258" name="Google Shape;1258;p16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2"/>
          <p:cNvSpPr>
            <a:spLocks noGrp="1"/>
          </p:cNvSpPr>
          <p:nvPr>
            <p:ph type="title" idx="4294967295"/>
          </p:nvPr>
        </p:nvSpPr>
        <p:spPr>
          <a:xfrm>
            <a:off x="609600" y="609600"/>
            <a:ext cx="73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Procurement: The 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Cloud is not plug-and-play—training is essential.</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Build training milestones and best practices into contracts.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Understand shared responsibility and pricing structures.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Tailor SLAs, security clauses, and contract language accordingly.</a:t>
            </a:r>
            <a:endParaRPr sz="1600" dirty="0">
              <a:latin typeface="Inter"/>
              <a:ea typeface="Inter"/>
              <a:cs typeface="Inter"/>
              <a:sym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Artificial Intelligence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4"/>
          <p:cNvSpPr>
            <a:spLocks noGrp="1"/>
          </p:cNvSpPr>
          <p:nvPr>
            <p:ph type="title" idx="4294967295"/>
          </p:nvPr>
        </p:nvSpPr>
        <p:spPr>
          <a:xfrm>
            <a:off x="609600" y="609600"/>
            <a:ext cx="659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Artificial Intelligence (AI)?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AI = systems that perform tasks requiring human intelligence.</a:t>
            </a:r>
            <a:endParaRPr sz="160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Used in:</a:t>
            </a:r>
            <a:endParaRPr sz="1600" dirty="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600" dirty="0">
                <a:latin typeface="Inter"/>
                <a:ea typeface="Inter"/>
                <a:cs typeface="Inter"/>
                <a:sym typeface="Inter"/>
              </a:rPr>
              <a:t>Chatbots for citizen services</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Document summarization and classification</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Fraud detection</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Market research analysis</a:t>
            </a:r>
            <a:endParaRPr sz="1600" dirty="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dirty="0">
                <a:latin typeface="Inter"/>
                <a:ea typeface="Inter"/>
                <a:cs typeface="Inter"/>
                <a:sym typeface="Inter"/>
              </a:rPr>
              <a:t>Helps automate decision-making, much like automation streamlined paperwork.</a:t>
            </a:r>
            <a:endParaRPr sz="1600" dirty="0">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 kind of procurement decisions do you think shouldn’t be made by AI? Why?</a:t>
            </a:r>
            <a:endParaRPr sz="1600" dirty="0">
              <a:solidFill>
                <a:schemeClr val="dk1"/>
              </a:solidFill>
              <a:latin typeface="Inter"/>
              <a:ea typeface="Inter"/>
              <a:cs typeface="Inter"/>
              <a:sym typeface="Inter"/>
            </a:endParaRPr>
          </a:p>
        </p:txBody>
      </p:sp>
      <p:pic>
        <p:nvPicPr>
          <p:cNvPr id="1289" name="Google Shape;1289;p16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Types of AI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Rule-Based Systems:</a:t>
            </a:r>
            <a:r>
              <a:rPr lang="en" sz="1600" dirty="0">
                <a:solidFill>
                  <a:schemeClr val="dk1"/>
                </a:solidFill>
                <a:latin typeface="Inter"/>
                <a:ea typeface="Inter"/>
                <a:cs typeface="Inter"/>
                <a:sym typeface="Inter"/>
              </a:rPr>
              <a:t> Advanced if-then logic</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Machine Learning (ML):</a:t>
            </a:r>
            <a:r>
              <a:rPr lang="en" sz="1600" dirty="0">
                <a:solidFill>
                  <a:schemeClr val="dk1"/>
                </a:solidFill>
                <a:latin typeface="Inter"/>
                <a:ea typeface="Inter"/>
                <a:cs typeface="Inter"/>
                <a:sym typeface="Inter"/>
              </a:rPr>
              <a:t> Learns from data to predict or classify</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Natural Language Processing (NLP):</a:t>
            </a:r>
            <a:r>
              <a:rPr lang="en" sz="1600" dirty="0">
                <a:solidFill>
                  <a:schemeClr val="dk1"/>
                </a:solidFill>
                <a:latin typeface="Inter"/>
                <a:ea typeface="Inter"/>
                <a:cs typeface="Inter"/>
                <a:sym typeface="Inter"/>
              </a:rPr>
              <a:t> Understands and summarizes human language</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Generative AI (e.g., ChatGPT):</a:t>
            </a:r>
            <a:r>
              <a:rPr lang="en" sz="1600" dirty="0">
                <a:solidFill>
                  <a:schemeClr val="dk1"/>
                </a:solidFill>
                <a:latin typeface="Inter"/>
                <a:ea typeface="Inter"/>
                <a:cs typeface="Inter"/>
                <a:sym typeface="Inter"/>
              </a:rPr>
              <a:t> Creates new content like draft text or summaries</a:t>
            </a:r>
            <a:endParaRPr sz="1600" dirty="0">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a:spLocks noGrp="1"/>
          </p:cNvSpPr>
          <p:nvPr>
            <p:ph type="title" idx="4294967295"/>
          </p:nvPr>
        </p:nvSpPr>
        <p:spPr>
          <a:xfrm>
            <a:off x="609600" y="2300300"/>
            <a:ext cx="7581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The Digital Services Ecosystem</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a:extLst>
              <a:ext uri="{C183D7F6-B498-43B3-948B-1728B52AA6E4}">
                <adec:decorative xmlns:adec="http://schemas.microsoft.com/office/drawing/2017/decorative" val="1"/>
              </a:ext>
            </a:extLst>
          </p:cNvPr>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a:spLocks noGrp="1"/>
          </p:cNvSpPr>
          <p:nvPr>
            <p:ph type="title" idx="4294967295"/>
          </p:nvPr>
        </p:nvSpPr>
        <p:spPr>
          <a:xfrm>
            <a:off x="609600" y="609600"/>
            <a:ext cx="719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300" b="1" i="0" u="none" strike="noStrike" kern="0" cap="none" spc="0" normalizeH="0" baseline="0" noProof="0" dirty="0">
                <a:ln>
                  <a:noFill/>
                </a:ln>
                <a:solidFill>
                  <a:srgbClr val="0F0F0F"/>
                </a:solidFill>
                <a:effectLst/>
                <a:highlight>
                  <a:srgbClr val="FFFFFF"/>
                </a:highlight>
                <a:uLnTx/>
                <a:uFillTx/>
                <a:latin typeface="Roboto"/>
                <a:ea typeface="Roboto"/>
                <a:cs typeface="Roboto"/>
                <a:sym typeface="Roboto"/>
              </a:rPr>
              <a:t>AI Is Dangerous, but Not for the Reasons You Think</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8"/>
          <p:cNvSpPr>
            <a:spLocks noGrp="1"/>
          </p:cNvSpPr>
          <p:nvPr>
            <p:ph type="title" idx="4294967295"/>
          </p:nvPr>
        </p:nvSpPr>
        <p:spPr>
          <a:xfrm>
            <a:off x="609600" y="609600"/>
            <a:ext cx="714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Considerations for Using AI in Government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3" name="Google Shape;1313;p168"/>
          <p:cNvSpPr/>
          <p:nvPr/>
        </p:nvSpPr>
        <p:spPr>
          <a:xfrm>
            <a:off x="609575" y="1404750"/>
            <a:ext cx="7636500" cy="298172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Transparency:</a:t>
            </a:r>
            <a:r>
              <a:rPr lang="en" sz="1600" dirty="0">
                <a:solidFill>
                  <a:schemeClr val="dk1"/>
                </a:solidFill>
                <a:latin typeface="Inter"/>
                <a:ea typeface="Inter"/>
                <a:cs typeface="Inter"/>
                <a:sym typeface="Inter"/>
              </a:rPr>
              <a:t> Can the AI explain its decision?</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Bias:</a:t>
            </a:r>
            <a:r>
              <a:rPr lang="en" sz="1600" dirty="0">
                <a:solidFill>
                  <a:schemeClr val="dk1"/>
                </a:solidFill>
                <a:latin typeface="Inter"/>
                <a:ea typeface="Inter"/>
                <a:cs typeface="Inter"/>
                <a:sym typeface="Inter"/>
              </a:rPr>
              <a:t> Is the training data fair and representative?</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Security &amp; Privacy:</a:t>
            </a:r>
            <a:r>
              <a:rPr lang="en" sz="1600" dirty="0">
                <a:solidFill>
                  <a:schemeClr val="dk1"/>
                </a:solidFill>
                <a:latin typeface="Inter"/>
                <a:ea typeface="Inter"/>
                <a:cs typeface="Inter"/>
                <a:sym typeface="Inter"/>
              </a:rPr>
              <a:t> Does the system protect sensitive info?</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Change Management:</a:t>
            </a:r>
            <a:r>
              <a:rPr lang="en" sz="1600" dirty="0">
                <a:solidFill>
                  <a:schemeClr val="dk1"/>
                </a:solidFill>
                <a:latin typeface="Inter"/>
                <a:ea typeface="Inter"/>
                <a:cs typeface="Inter"/>
                <a:sym typeface="Inter"/>
              </a:rPr>
              <a:t> Will it affect roles and workflows?</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Vendor Oversight:</a:t>
            </a:r>
            <a:r>
              <a:rPr lang="en" sz="1600" dirty="0">
                <a:solidFill>
                  <a:schemeClr val="dk1"/>
                </a:solidFill>
                <a:latin typeface="Inter"/>
                <a:ea typeface="Inter"/>
                <a:cs typeface="Inter"/>
                <a:sym typeface="Inter"/>
              </a:rPr>
              <a:t> How is the AI trained, tested, and updated?</a:t>
            </a:r>
            <a:endParaRPr sz="1600" dirty="0">
              <a:solidFill>
                <a:schemeClr val="dk1"/>
              </a:solidFill>
              <a:latin typeface="Inter"/>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AI Terms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1" name="Google Shape;1321;p169"/>
          <p:cNvSpPr/>
          <p:nvPr/>
        </p:nvSpPr>
        <p:spPr>
          <a:xfrm>
            <a:off x="609575" y="1529075"/>
            <a:ext cx="7636500" cy="2946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Model Training:</a:t>
            </a:r>
            <a:r>
              <a:rPr lang="en" sz="1600" dirty="0">
                <a:solidFill>
                  <a:schemeClr val="dk1"/>
                </a:solidFill>
                <a:latin typeface="Inter"/>
                <a:ea typeface="Inter"/>
                <a:cs typeface="Inter"/>
                <a:sym typeface="Inter"/>
              </a:rPr>
              <a:t> Teaching the AI using data</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Algorithm:</a:t>
            </a:r>
            <a:r>
              <a:rPr lang="en" sz="1600" dirty="0">
                <a:solidFill>
                  <a:schemeClr val="dk1"/>
                </a:solidFill>
                <a:latin typeface="Inter"/>
                <a:ea typeface="Inter"/>
                <a:cs typeface="Inter"/>
                <a:sym typeface="Inter"/>
              </a:rPr>
              <a:t> The rules it follows</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Inference:</a:t>
            </a:r>
            <a:r>
              <a:rPr lang="en" sz="1600" dirty="0">
                <a:solidFill>
                  <a:schemeClr val="dk1"/>
                </a:solidFill>
                <a:latin typeface="Inter"/>
                <a:ea typeface="Inter"/>
                <a:cs typeface="Inter"/>
                <a:sym typeface="Inter"/>
              </a:rPr>
              <a:t> Applying what it learned</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Explainability:</a:t>
            </a:r>
            <a:r>
              <a:rPr lang="en" sz="1600" dirty="0">
                <a:solidFill>
                  <a:schemeClr val="dk1"/>
                </a:solidFill>
                <a:latin typeface="Inter"/>
                <a:ea typeface="Inter"/>
                <a:cs typeface="Inter"/>
                <a:sym typeface="Inter"/>
              </a:rPr>
              <a:t> Why it made a decision</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Human-in-the-loop:</a:t>
            </a:r>
            <a:r>
              <a:rPr lang="en" sz="1600" dirty="0">
                <a:solidFill>
                  <a:schemeClr val="dk1"/>
                </a:solidFill>
                <a:latin typeface="Inter"/>
                <a:ea typeface="Inter"/>
                <a:cs typeface="Inter"/>
                <a:sym typeface="Inter"/>
              </a:rPr>
              <a:t> Human + AI collaboration</a:t>
            </a:r>
            <a:endParaRPr sz="1350" dirty="0">
              <a:latin typeface="Inter"/>
              <a:ea typeface="Inter"/>
              <a:cs typeface="Inter"/>
              <a:sym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0"/>
          <p:cNvSpPr>
            <a:spLocks noGrp="1"/>
          </p:cNvSpPr>
          <p:nvPr>
            <p:ph type="title" idx="4294967295"/>
          </p:nvPr>
        </p:nvSpPr>
        <p:spPr>
          <a:xfrm>
            <a:off x="609600" y="609600"/>
            <a:ext cx="6428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it-IT" sz="2250" b="1" i="0" u="none" strike="noStrike" kern="0" cap="none" spc="0" normalizeH="0" baseline="0" noProof="0" dirty="0">
                <a:ln>
                  <a:noFill/>
                </a:ln>
                <a:solidFill>
                  <a:srgbClr val="000000"/>
                </a:solidFill>
                <a:effectLst/>
                <a:uLnTx/>
                <a:uFillTx/>
                <a:latin typeface="Inter"/>
                <a:ea typeface="Inter"/>
                <a:cs typeface="Inter"/>
                <a:sym typeface="Inter"/>
              </a:rPr>
              <a:t>Why AI Matters in Procurement</a:t>
            </a:r>
            <a:endParaRPr kumimoji="0" lang="it-IT"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Market Research:</a:t>
            </a:r>
            <a:r>
              <a:rPr lang="en" sz="1600" dirty="0">
                <a:solidFill>
                  <a:schemeClr val="dk1"/>
                </a:solidFill>
                <a:latin typeface="Inter"/>
                <a:ea typeface="Inter"/>
                <a:cs typeface="Inter"/>
                <a:sym typeface="Inter"/>
              </a:rPr>
              <a:t> AI can summarize vendor data and trends</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Performance Monitoring:</a:t>
            </a:r>
            <a:r>
              <a:rPr lang="en" sz="1600" dirty="0">
                <a:solidFill>
                  <a:schemeClr val="dk1"/>
                </a:solidFill>
                <a:latin typeface="Inter"/>
                <a:ea typeface="Inter"/>
                <a:cs typeface="Inter"/>
                <a:sym typeface="Inter"/>
              </a:rPr>
              <a:t> Flags contractor issues early</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Drafting Support:</a:t>
            </a:r>
            <a:r>
              <a:rPr lang="en" sz="1600" dirty="0">
                <a:solidFill>
                  <a:schemeClr val="dk1"/>
                </a:solidFill>
                <a:latin typeface="Inter"/>
                <a:ea typeface="Inter"/>
                <a:cs typeface="Inter"/>
                <a:sym typeface="Inter"/>
              </a:rPr>
              <a:t> Generates first drafts for solicitations</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Risk Management:</a:t>
            </a:r>
            <a:r>
              <a:rPr lang="en" sz="1600" dirty="0">
                <a:solidFill>
                  <a:schemeClr val="dk1"/>
                </a:solidFill>
                <a:latin typeface="Inter"/>
                <a:ea typeface="Inter"/>
                <a:cs typeface="Inter"/>
                <a:sym typeface="Inter"/>
              </a:rPr>
              <a:t> COs must watch for bias, explainability, and compliance</a:t>
            </a:r>
            <a:endParaRPr sz="160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Evaluation Criteria:</a:t>
            </a:r>
            <a:r>
              <a:rPr lang="en" sz="1600" dirty="0">
                <a:solidFill>
                  <a:schemeClr val="dk1"/>
                </a:solidFill>
                <a:latin typeface="Inter"/>
                <a:ea typeface="Inter"/>
                <a:cs typeface="Inter"/>
                <a:sym typeface="Inter"/>
              </a:rPr>
              <a:t> Require vendors to describe data sources, bias mitigation, and audit methods</a:t>
            </a:r>
            <a:endParaRPr sz="1600" dirty="0">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If a vendor says their tool uses “machine learning,” what’s one question you’d ask before moving forward?</a:t>
            </a:r>
            <a:endParaRPr sz="1600" dirty="0">
              <a:solidFill>
                <a:schemeClr val="dk1"/>
              </a:solidFill>
              <a:latin typeface="Inter"/>
              <a:ea typeface="Inter"/>
              <a:cs typeface="Inter"/>
              <a:sym typeface="Inter"/>
            </a:endParaRPr>
          </a:p>
        </p:txBody>
      </p:sp>
      <p:pic>
        <p:nvPicPr>
          <p:cNvPr id="1339" name="Google Shape;1339;p17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2"/>
          <p:cNvSpPr>
            <a:spLocks noGrp="1"/>
          </p:cNvSpPr>
          <p:nvPr>
            <p:ph type="title" idx="4294967295"/>
          </p:nvPr>
        </p:nvSpPr>
        <p:spPr>
          <a:xfrm>
            <a:off x="609600" y="609600"/>
            <a:ext cx="665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COs Should Keep in Mind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6" name="Google Shape;1346;p172"/>
          <p:cNvSpPr/>
          <p:nvPr/>
        </p:nvSpPr>
        <p:spPr>
          <a:xfrm>
            <a:off x="609575" y="1404750"/>
            <a:ext cx="7636500" cy="33246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Ask vendors how the AI works and how it’s updated.</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Not every task needs AI—look for real value, not hype.</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Balance innovation with clear requirements and accountability.</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Be a responsible steward: prioritize ethics and transparency.</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Watch for </a:t>
            </a:r>
            <a:r>
              <a:rPr lang="en" sz="1600" b="1" dirty="0">
                <a:solidFill>
                  <a:schemeClr val="dk1"/>
                </a:solidFill>
                <a:latin typeface="Inter"/>
                <a:ea typeface="Inter"/>
                <a:cs typeface="Inter"/>
                <a:sym typeface="Inter"/>
              </a:rPr>
              <a:t>model drift</a:t>
            </a:r>
            <a:r>
              <a:rPr lang="en" sz="1600" dirty="0">
                <a:solidFill>
                  <a:schemeClr val="dk1"/>
                </a:solidFill>
                <a:latin typeface="Inter"/>
                <a:ea typeface="Inter"/>
                <a:cs typeface="Inter"/>
                <a:sym typeface="Inter"/>
              </a:rPr>
              <a:t> post-award—AI must evolve with agency needs.</a:t>
            </a:r>
            <a:endParaRPr sz="1600" dirty="0">
              <a:solidFill>
                <a:schemeClr val="dk1"/>
              </a:solidFill>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You’ll see a series of short AI use cases. For each, we’ll ask: Would you procure it? What conditions or questions would you raise?</a:t>
            </a:r>
            <a:endParaRPr sz="1600" dirty="0">
              <a:solidFill>
                <a:schemeClr val="dk1"/>
              </a:solidFill>
              <a:latin typeface="Inter"/>
              <a:ea typeface="Inter"/>
              <a:cs typeface="Inter"/>
              <a:sym typeface="Inter"/>
            </a:endParaRPr>
          </a:p>
        </p:txBody>
      </p:sp>
      <p:pic>
        <p:nvPicPr>
          <p:cNvPr id="1356" name="Google Shape;1356;p173"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4"/>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1: </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A vendor proposes an AI auto-scoring tool to evaluate and rank RFP responses based on pre-trained relevance criteria.</a:t>
            </a:r>
            <a:endParaRPr sz="1600" dirty="0">
              <a:solidFill>
                <a:schemeClr val="dk1"/>
              </a:solidFill>
              <a:latin typeface="Inter"/>
              <a:ea typeface="Inter"/>
              <a:cs typeface="Inter"/>
              <a:sym typeface="Inter"/>
            </a:endParaRPr>
          </a:p>
        </p:txBody>
      </p:sp>
      <p:pic>
        <p:nvPicPr>
          <p:cNvPr id="1365" name="Google Shape;1365;p17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2:</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A chatbot answers incoming FOIA requests by pulling from previous, public disclosures.</a:t>
            </a:r>
            <a:endParaRPr sz="1600" dirty="0">
              <a:solidFill>
                <a:schemeClr val="dk1"/>
              </a:solidFill>
              <a:latin typeface="Inter"/>
              <a:ea typeface="Inter"/>
              <a:cs typeface="Inter"/>
              <a:sym typeface="Inter"/>
            </a:endParaRPr>
          </a:p>
        </p:txBody>
      </p:sp>
      <p:pic>
        <p:nvPicPr>
          <p:cNvPr id="1374" name="Google Shape;1374;p17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6"/>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3:</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An agency wants to use an AI résumé screener to filter job applicants before human review.</a:t>
            </a:r>
            <a:endParaRPr sz="1600" dirty="0">
              <a:solidFill>
                <a:schemeClr val="dk1"/>
              </a:solidFill>
              <a:latin typeface="Inter"/>
              <a:ea typeface="Inter"/>
              <a:cs typeface="Inter"/>
              <a:sym typeface="Inter"/>
            </a:endParaRPr>
          </a:p>
        </p:txBody>
      </p:sp>
      <p:pic>
        <p:nvPicPr>
          <p:cNvPr id="1383" name="Google Shape;1383;p17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 Provides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56" name="Google Shape;556;p75"/>
          <p:cNvSpPr txBox="1"/>
          <p:nvPr/>
        </p:nvSpPr>
        <p:spPr>
          <a:xfrm>
            <a:off x="800250" y="1553024"/>
            <a:ext cx="4224900" cy="2037451"/>
          </a:xfrm>
          <a:prstGeom prst="rect">
            <a:avLst/>
          </a:prstGeom>
          <a:noFill/>
          <a:ln>
            <a:noFill/>
          </a:ln>
        </p:spPr>
        <p:txBody>
          <a:bodyPr spcFirstLastPara="1" wrap="square" lIns="91425" tIns="91425" rIns="91425" bIns="91425" anchor="t" anchorCtr="0">
            <a:sp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Multidisciplinary government teams and vendors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Key roles: Product Owners, Developers, Designers, Security, QA</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Balance of internal staff and contractors</a:t>
            </a:r>
            <a:endParaRPr sz="1600" dirty="0">
              <a:latin typeface="Inter"/>
              <a:ea typeface="Inter"/>
              <a:cs typeface="Inter"/>
              <a:sym typeface="Inter"/>
            </a:endParaRPr>
          </a:p>
        </p:txBody>
      </p:sp>
      <p:pic>
        <p:nvPicPr>
          <p:cNvPr id="555" name="Google Shape;555;p75" descr="Digital Services hierarchy diagram illustrating the structure of a digital service team. The top section shows two groups: &quot;Developers – In-House&quot; and &quot; Developers – Professional Service Vendors,&quot; both connecting to an &quot;Organization (Government or Private Sector).&quot; The organization then connects to &quot;The end user,&quot; depicted as a smartphone displaying a digital service interface. Below the developers, a vertical list details team roles"/>
          <p:cNvPicPr preferRelativeResize="0"/>
          <p:nvPr/>
        </p:nvPicPr>
        <p:blipFill>
          <a:blip r:embed="rId3">
            <a:alphaModFix/>
          </a:blip>
          <a:stretch>
            <a:fillRect/>
          </a:stretch>
        </p:blipFill>
        <p:spPr>
          <a:xfrm>
            <a:off x="5370454" y="1079825"/>
            <a:ext cx="3182121" cy="3214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4:</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A cloud-based system uses AI to detect fraud in real-time across benefit applications, flagging anomalies for manual review.</a:t>
            </a:r>
            <a:endParaRPr sz="1600" dirty="0">
              <a:solidFill>
                <a:schemeClr val="dk1"/>
              </a:solidFill>
              <a:latin typeface="Inter"/>
              <a:ea typeface="Inter"/>
              <a:cs typeface="Inter"/>
              <a:sym typeface="Inter"/>
            </a:endParaRPr>
          </a:p>
        </p:txBody>
      </p:sp>
      <p:pic>
        <p:nvPicPr>
          <p:cNvPr id="1392" name="Google Shape;1392;p17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5:</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An AI model helps predict program success rates using historical outcomes and demographic data.</a:t>
            </a:r>
            <a:endParaRPr sz="160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p:txBody>
      </p:sp>
      <p:pic>
        <p:nvPicPr>
          <p:cNvPr id="1401" name="Google Shape;1401;p178"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Cybersecurity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Have you seen a procurement where security expectations weren’t clearly defined? What happened?</a:t>
            </a:r>
            <a:endParaRPr sz="1600" dirty="0">
              <a:solidFill>
                <a:schemeClr val="dk1"/>
              </a:solidFill>
              <a:latin typeface="Inter"/>
              <a:ea typeface="Inter"/>
              <a:cs typeface="Inter"/>
              <a:sym typeface="Inter"/>
            </a:endParaRPr>
          </a:p>
        </p:txBody>
      </p:sp>
      <p:pic>
        <p:nvPicPr>
          <p:cNvPr id="1416" name="Google Shape;1416;p18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1"/>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Cybersecurity in Government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23" name="Google Shape;1423;p181"/>
          <p:cNvSpPr/>
          <p:nvPr/>
        </p:nvSpPr>
        <p:spPr>
          <a:xfrm>
            <a:off x="609575" y="1510766"/>
            <a:ext cx="7636500" cy="3286500"/>
          </a:xfrm>
          <a:prstGeom prst="rect">
            <a:avLst/>
          </a:prstGeom>
          <a:noFill/>
          <a:ln>
            <a:noFill/>
          </a:ln>
        </p:spPr>
        <p:txBody>
          <a:bodyPr spcFirstLastPara="1" wrap="square" lIns="91425" tIns="45700" rIns="91425" bIns="45700" anchor="ctr" anchorCtr="0">
            <a:noAutofit/>
          </a:bodyPr>
          <a:lstStyle/>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dirty="0">
                <a:solidFill>
                  <a:schemeClr val="dk1"/>
                </a:solidFill>
                <a:latin typeface="Inter"/>
                <a:ea typeface="Inter"/>
                <a:cs typeface="Inter"/>
                <a:sym typeface="Inter"/>
              </a:rPr>
              <a:t>Cybersecurity is critical to protecting systems, data, and mission continuity.</a:t>
            </a:r>
            <a:endParaRPr sz="1600" dirty="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dirty="0">
                <a:solidFill>
                  <a:schemeClr val="dk1"/>
                </a:solidFill>
                <a:latin typeface="Inter"/>
                <a:ea typeface="Inter"/>
                <a:cs typeface="Inter"/>
                <a:sym typeface="Inter"/>
              </a:rPr>
              <a:t>Modern IT environments (cloud, mobile, AI) increase the federal “attack surface.”</a:t>
            </a:r>
            <a:endParaRPr sz="1600" dirty="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dirty="0">
                <a:solidFill>
                  <a:schemeClr val="dk1"/>
                </a:solidFill>
                <a:latin typeface="Inter"/>
                <a:ea typeface="Inter"/>
                <a:cs typeface="Inter"/>
                <a:sym typeface="Inter"/>
              </a:rPr>
              <a:t>COs and CORs shape cybersecurity posture through planning, contracts, and oversight.</a:t>
            </a:r>
            <a:endParaRPr sz="1600" dirty="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lang="en" sz="1600" dirty="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solidFill>
                  <a:schemeClr val="dk1"/>
                </a:solidFill>
                <a:latin typeface="Inter"/>
                <a:ea typeface="Inter"/>
                <a:cs typeface="Inter"/>
                <a:sym typeface="Inter"/>
              </a:rPr>
              <a:t>Key terms to understand:</a:t>
            </a:r>
            <a:endParaRPr sz="1600"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Security compliance</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IAM (Identity &amp; Access Management)</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Vulnerability management</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SIEM (Security Incident &amp; Event Management)</a:t>
            </a:r>
            <a:endParaRPr sz="160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2"/>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What’s one question a CO could ask during market research to surface security risks early?</a:t>
            </a:r>
            <a:endParaRPr sz="1600" dirty="0">
              <a:solidFill>
                <a:schemeClr val="dk1"/>
              </a:solidFill>
              <a:latin typeface="Inter"/>
              <a:ea typeface="Inter"/>
              <a:cs typeface="Inter"/>
              <a:sym typeface="Inter"/>
            </a:endParaRPr>
          </a:p>
        </p:txBody>
      </p:sp>
      <p:pic>
        <p:nvPicPr>
          <p:cNvPr id="1433" name="Google Shape;1433;p182"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3"/>
          <p:cNvSpPr>
            <a:spLocks noGrp="1"/>
          </p:cNvSpPr>
          <p:nvPr>
            <p:ph type="title" idx="4294967295"/>
          </p:nvPr>
        </p:nvSpPr>
        <p:spPr>
          <a:xfrm>
            <a:off x="609600" y="609600"/>
            <a:ext cx="734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Security Compliance &amp; Identity Access Management (IAM)</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Security Compliance</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Align systems with NIST 800-53, CSF, FedRAMP, HIPAA, etc.</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COs/CORs confirm applicable frameworks and support OCISO review.</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IAM (Identity &amp; Access Management)</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Controls who accesses what and when.</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Systems must integrate with your agency’s IAM platform.</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Vendors should prove compatibility during acquisition.</a:t>
            </a:r>
            <a:endParaRPr sz="1600" dirty="0">
              <a:solidFill>
                <a:schemeClr val="dk1"/>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Staying Ahead of Threats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p184"/>
          <p:cNvSpPr/>
          <p:nvPr/>
        </p:nvSpPr>
        <p:spPr>
          <a:xfrm>
            <a:off x="609575" y="1325238"/>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Vulnerability Management</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Not just patching—full lifecycle scanning, triage, and remediation.</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Requires ongoing monitoring, compliance tracking, and reporting.</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CO/COR role: Ensure vendors have tools, training, and processes in place</a:t>
            </a:r>
            <a:r>
              <a:rPr lang="en" sz="1800" dirty="0">
                <a:solidFill>
                  <a:schemeClr val="dk1"/>
                </a:solidFill>
                <a:latin typeface="Inter"/>
                <a:ea typeface="Inter"/>
                <a:cs typeface="Inter"/>
                <a:sym typeface="Inter"/>
              </a:rPr>
              <a:t>.</a:t>
            </a:r>
            <a:endParaRPr sz="18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Security Incident and Event Management (SIEM) Integration</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Detects and responds to threats automatically.</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Must integrate with agency’s platform (e.g., Splunk, Sentinel).</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Avoid systems that create “monitoring silos.”</a:t>
            </a:r>
            <a:endParaRPr sz="1600" dirty="0">
              <a:solidFill>
                <a:schemeClr val="dk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What Would You Ask?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6" name="Google Shape;1456;p185"/>
          <p:cNvSpPr/>
          <p:nvPr/>
        </p:nvSpPr>
        <p:spPr>
          <a:xfrm>
            <a:off x="609574" y="1295400"/>
            <a:ext cx="5715026"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60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600" dirty="0">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sz="1600" dirty="0">
                <a:solidFill>
                  <a:schemeClr val="dk1"/>
                </a:solidFill>
                <a:latin typeface="Inter"/>
                <a:ea typeface="Inter"/>
                <a:cs typeface="Inter"/>
                <a:sym typeface="Inter"/>
              </a:rPr>
              <a:t>Topics:</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Security compliance</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Identity and Access Management (IAM)</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Vulnerability management</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SIEM integration</a:t>
            </a:r>
            <a:endParaRPr sz="1600" dirty="0">
              <a:solidFill>
                <a:schemeClr val="dk1"/>
              </a:solidFill>
              <a:latin typeface="Inter"/>
              <a:ea typeface="Inter"/>
              <a:cs typeface="Inter"/>
              <a:sym typeface="Inter"/>
            </a:endParaRPr>
          </a:p>
        </p:txBody>
      </p:sp>
      <p:pic>
        <p:nvPicPr>
          <p:cNvPr id="1458" name="Google Shape;1458;p1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Security must be designed into digital services from the start.</a:t>
            </a:r>
            <a:br>
              <a:rPr lang="en" sz="1600" dirty="0">
                <a:latin typeface="Inter"/>
                <a:ea typeface="Inter"/>
                <a:cs typeface="Inter"/>
                <a:sym typeface="Inter"/>
              </a:rPr>
            </a:br>
            <a:endParaRPr sz="160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Ask vendors:</a:t>
            </a:r>
            <a:endParaRPr sz="1600" dirty="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600" dirty="0">
                <a:latin typeface="Inter"/>
                <a:ea typeface="Inter"/>
                <a:cs typeface="Inter"/>
                <a:sym typeface="Inter"/>
              </a:rPr>
              <a:t>How do you handle IAM integration?</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What’s your vulnerability management process?</a:t>
            </a:r>
            <a:endParaRPr sz="160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600" dirty="0">
                <a:latin typeface="Inter"/>
                <a:ea typeface="Inter"/>
                <a:cs typeface="Inter"/>
                <a:sym typeface="Inter"/>
              </a:rPr>
              <a:t>Can your system integrate with our SIEM?</a:t>
            </a:r>
            <a:endParaRPr sz="1600" dirty="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dirty="0">
                <a:latin typeface="Inter"/>
                <a:ea typeface="Inter"/>
                <a:cs typeface="Inter"/>
                <a:sym typeface="Inter"/>
              </a:rPr>
              <a:t>Reference Executive Order 14028, OMB Memos (M-22-09, M-22-18), and NIST guidance.</a:t>
            </a:r>
            <a:br>
              <a:rPr lang="en" sz="1600" dirty="0">
                <a:latin typeface="Inter"/>
                <a:ea typeface="Inter"/>
                <a:cs typeface="Inter"/>
                <a:sym typeface="Inter"/>
              </a:rPr>
            </a:br>
            <a:endParaRPr sz="160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Through secure procurement, COs protect public trust and mission continuity.</a:t>
            </a:r>
            <a:endParaRPr sz="1600" dirty="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 Benefits from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dirty="0">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End users (e.g., citizens, applicants, veterans)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Internal government users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Program offices and policy makers</a:t>
            </a:r>
            <a:endParaRPr sz="1600" dirty="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latin typeface="Inter"/>
              <a:ea typeface="Inter"/>
              <a:cs typeface="Inter"/>
              <a:sym typeface="Inter"/>
            </a:endParaRPr>
          </a:p>
        </p:txBody>
      </p:sp>
      <p:pic>
        <p:nvPicPr>
          <p:cNvPr id="565" name="Google Shape;565;p76" descr="Woman looking at her mobile phone"/>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What’s one thing you can do in your next contract to strengthen cybersecurity expectations?</a:t>
            </a:r>
            <a:endParaRPr sz="1600" dirty="0">
              <a:solidFill>
                <a:schemeClr val="dk1"/>
              </a:solidFill>
              <a:latin typeface="Inter"/>
              <a:ea typeface="Inter"/>
              <a:cs typeface="Inter"/>
              <a:sym typeface="Inter"/>
            </a:endParaRPr>
          </a:p>
        </p:txBody>
      </p:sp>
      <p:pic>
        <p:nvPicPr>
          <p:cNvPr id="1475" name="Google Shape;1475;p18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
        <p:nvSpPr>
          <p:cNvPr id="2" name="TextBox 1">
            <a:extLst>
              <a:ext uri="{FF2B5EF4-FFF2-40B4-BE49-F238E27FC236}">
                <a16:creationId xmlns:a16="http://schemas.microsoft.com/office/drawing/2014/main" id="{67C3E477-026C-3D1E-D671-A29EC1741022}"/>
              </a:ext>
            </a:extLst>
          </p:cNvPr>
          <p:cNvSpPr txBox="1"/>
          <p:nvPr/>
        </p:nvSpPr>
        <p:spPr>
          <a:xfrm>
            <a:off x="2133600" y="2703443"/>
            <a:ext cx="184731" cy="307777"/>
          </a:xfrm>
          <a:prstGeom prst="rect">
            <a:avLst/>
          </a:prstGeom>
          <a:noFill/>
        </p:spPr>
        <p:txBody>
          <a:bodyPr wrap="none" rtlCol="0">
            <a:spAutoFit/>
          </a:bodyPr>
          <a:lstStyle/>
          <a:p>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Accessibility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8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9"/>
          <p:cNvSpPr>
            <a:spLocks noGrp="1"/>
          </p:cNvSpPr>
          <p:nvPr>
            <p:ph type="title" idx="4294967295"/>
          </p:nvPr>
        </p:nvSpPr>
        <p:spPr>
          <a:xfrm>
            <a:off x="609600" y="609600"/>
            <a:ext cx="6159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Digital Accessibility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88" name="Google Shape;1488;p189"/>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Fundamental to inclusivity and equality</a:t>
            </a:r>
          </a:p>
          <a:p>
            <a:pPr marL="428625" lvl="0" indent="-285750" algn="l" rtl="0">
              <a:lnSpc>
                <a:spcPct val="136000"/>
              </a:lnSpc>
              <a:spcBef>
                <a:spcPts val="0"/>
              </a:spcBef>
              <a:spcAft>
                <a:spcPts val="0"/>
              </a:spcAft>
              <a:buSzPts val="1350"/>
              <a:buFont typeface="Arial" panose="020B0604020202020204" pitchFamily="34" charset="0"/>
              <a:buChar char="•"/>
            </a:pPr>
            <a:r>
              <a:rPr lang="en-US" sz="1600" dirty="0">
                <a:latin typeface="Inter"/>
                <a:ea typeface="Inter"/>
                <a:cs typeface="Inter"/>
                <a:sym typeface="Inter"/>
              </a:rPr>
              <a:t>Prevents exclusion from vital opportunities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dirty="0">
                <a:latin typeface="Inter"/>
                <a:ea typeface="Inter"/>
                <a:cs typeface="Inter"/>
                <a:sym typeface="Inter"/>
              </a:rPr>
              <a:t>Required by U.S. law for federal agencies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dirty="0">
                <a:latin typeface="Inter"/>
                <a:ea typeface="Inter"/>
                <a:cs typeface="Inter"/>
                <a:sym typeface="Inter"/>
              </a:rPr>
              <a:t>Benefits go beyond disabilities—helps all users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4"/>
        <p:cNvGrpSpPr/>
        <p:nvPr/>
      </p:nvGrpSpPr>
      <p:grpSpPr>
        <a:xfrm>
          <a:off x="0" y="0"/>
          <a:ext cx="0" cy="0"/>
          <a:chOff x="0" y="0"/>
          <a:chExt cx="0" cy="0"/>
        </a:xfrm>
      </p:grpSpPr>
      <p:sp>
        <p:nvSpPr>
          <p:cNvPr id="1495" name="Google Shape;1495;p1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0"/>
          <p:cNvSpPr>
            <a:spLocks noGrp="1"/>
          </p:cNvSpPr>
          <p:nvPr>
            <p:ph type="title" idx="4294967295"/>
          </p:nvPr>
        </p:nvSpPr>
        <p:spPr>
          <a:xfrm>
            <a:off x="609600" y="609600"/>
            <a:ext cx="646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Types of Disabilities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96" name="Google Shape;1496;p19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1 in 4 U.S. adults has some form of disability</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Disabilities can be:</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Permanent (e.g., blindness, arthritis)</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Temporary (e.g., broken arm, concussion)</a:t>
            </a:r>
            <a:endParaRPr sz="1600" dirty="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Situational (e.g., noisy environment, holding a baby)</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Impact varies—even among people with the same condition</a:t>
            </a:r>
            <a:endParaRPr sz="1600" dirty="0">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2"/>
        <p:cNvGrpSpPr/>
        <p:nvPr/>
      </p:nvGrpSpPr>
      <p:grpSpPr>
        <a:xfrm>
          <a:off x="0" y="0"/>
          <a:ext cx="0" cy="0"/>
          <a:chOff x="0" y="0"/>
          <a:chExt cx="0" cy="0"/>
        </a:xfrm>
      </p:grpSpPr>
      <p:sp>
        <p:nvSpPr>
          <p:cNvPr id="1503" name="Google Shape;1503;p1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1"/>
          <p:cNvSpPr>
            <a:spLocks noGrp="1"/>
          </p:cNvSpPr>
          <p:nvPr>
            <p:ph type="title" idx="4294967295"/>
          </p:nvPr>
        </p:nvSpPr>
        <p:spPr>
          <a:xfrm>
            <a:off x="609600" y="609600"/>
            <a:ext cx="6292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Barriers &amp; Assistive Technology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04" name="Google Shape;1504;p191"/>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dirty="0">
                <a:latin typeface="Inter"/>
                <a:ea typeface="Inter"/>
                <a:cs typeface="Inter"/>
                <a:sym typeface="Inter"/>
              </a:rPr>
              <a:t>Common accessibility issues:</a:t>
            </a:r>
            <a:endParaRPr sz="1600" dirty="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600" dirty="0">
                <a:latin typeface="Inter"/>
                <a:ea typeface="Inter"/>
                <a:cs typeface="Inter"/>
                <a:sym typeface="Inter"/>
              </a:rPr>
              <a:t>Lack of captions</a:t>
            </a:r>
            <a:endParaRPr sz="1600" dirty="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dirty="0">
                <a:latin typeface="Inter"/>
                <a:ea typeface="Inter"/>
                <a:cs typeface="Inter"/>
                <a:sym typeface="Inter"/>
              </a:rPr>
              <a:t>Low color contrast</a:t>
            </a:r>
            <a:endParaRPr sz="1600" dirty="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dirty="0">
                <a:latin typeface="Inter"/>
                <a:ea typeface="Inter"/>
                <a:cs typeface="Inter"/>
                <a:sym typeface="Inter"/>
              </a:rPr>
              <a:t>Poor navigation structure</a:t>
            </a:r>
            <a:br>
              <a:rPr lang="en" sz="1600" dirty="0">
                <a:latin typeface="Inter"/>
                <a:ea typeface="Inter"/>
                <a:cs typeface="Inter"/>
                <a:sym typeface="Inter"/>
              </a:rPr>
            </a:br>
            <a:endParaRPr sz="1600" dirty="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dirty="0">
                <a:latin typeface="Inter"/>
                <a:ea typeface="Inter"/>
                <a:cs typeface="Inter"/>
                <a:sym typeface="Inter"/>
              </a:rPr>
              <a:t>Assistive tools include:</a:t>
            </a:r>
            <a:endParaRPr sz="1600" dirty="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600" dirty="0">
                <a:latin typeface="Inter"/>
                <a:ea typeface="Inter"/>
                <a:cs typeface="Inter"/>
                <a:sym typeface="Inter"/>
              </a:rPr>
              <a:t>Screen readers &amp; magnifiers</a:t>
            </a:r>
            <a:endParaRPr sz="1600" dirty="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dirty="0">
                <a:latin typeface="Inter"/>
                <a:ea typeface="Inter"/>
                <a:cs typeface="Inter"/>
                <a:sym typeface="Inter"/>
              </a:rPr>
              <a:t>Speech-to-text software</a:t>
            </a:r>
            <a:endParaRPr sz="1600" dirty="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dirty="0">
                <a:latin typeface="Inter"/>
                <a:ea typeface="Inter"/>
                <a:cs typeface="Inter"/>
                <a:sym typeface="Inter"/>
              </a:rPr>
              <a:t>Eye gaze &amp; brainwave tech</a:t>
            </a:r>
            <a:endParaRPr sz="1350" dirty="0">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0"/>
        <p:cNvGrpSpPr/>
        <p:nvPr/>
      </p:nvGrpSpPr>
      <p:grpSpPr>
        <a:xfrm>
          <a:off x="0" y="0"/>
          <a:ext cx="0" cy="0"/>
          <a:chOff x="0" y="0"/>
          <a:chExt cx="0" cy="0"/>
        </a:xfrm>
      </p:grpSpPr>
      <p:sp>
        <p:nvSpPr>
          <p:cNvPr id="1511" name="Google Shape;1511;p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2"/>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Accessibility Matters in Procurement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12" name="Google Shape;1512;p192"/>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Ensures government services are inclusive for all</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Section 508 sets legal obligations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Aligns with WCAG standards for global best practices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Benefits veterans, seniors, and situationally limited users</a:t>
            </a:r>
            <a:endParaRPr sz="1600" dirty="0">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3"/>
          <p:cNvSpPr>
            <a:spLocks noGrp="1"/>
          </p:cNvSpPr>
          <p:nvPr>
            <p:ph type="title" idx="4294967295"/>
          </p:nvPr>
        </p:nvSpPr>
        <p:spPr>
          <a:xfrm>
            <a:off x="609600" y="609600"/>
            <a:ext cx="6875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Digital Accessibility is the Law</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20" name="Google Shape;1520;p19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Section 508 of the Rehabilitation Act of 1973</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Updated 2017 to align with WCAG 2.0 AA</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State/local governments follow WCAG 2.1 AA</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Eliminates barriers &amp; fosters inclusive tech</a:t>
            </a:r>
            <a:endParaRPr sz="1350" dirty="0">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Measuring Accessibility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28" name="Google Shape;1528;p194"/>
          <p:cNvSpPr/>
          <p:nvPr/>
        </p:nvSpPr>
        <p:spPr>
          <a:xfrm>
            <a:off x="609575" y="1198875"/>
            <a:ext cx="7636500" cy="29225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Accessibility Conformance Report (ACR)</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Voluntary Product Accessibility Template (VPAT)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Vendor-provided, but requires verification</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Use during procurement evaluation</a:t>
            </a:r>
            <a:endParaRPr sz="1600" dirty="0">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5"/>
          <p:cNvSpPr>
            <a:spLocks noGrp="1"/>
          </p:cNvSpPr>
          <p:nvPr>
            <p:ph type="title" idx="4294967295"/>
          </p:nvPr>
        </p:nvSpPr>
        <p:spPr>
          <a:xfrm>
            <a:off x="609600" y="609600"/>
            <a:ext cx="783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Embedding Accessibility in the Acquisition Lifecycle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36" name="Google Shape;1536;p19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Consider accessibility early—less costly, more robust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OMB M-24-08: articulate requirements, get proof vendors can comply</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Technical evaluation before &amp; after award</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Maintain conformance over time</a:t>
            </a:r>
            <a:endParaRPr sz="1600" dirty="0">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Phase-by-Phase Actions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44" name="Google Shape;1544;p196"/>
          <p:cNvSpPr/>
          <p:nvPr/>
        </p:nvSpPr>
        <p:spPr>
          <a:xfrm>
            <a:off x="609575" y="1198875"/>
            <a:ext cx="7636500" cy="3240603"/>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dirty="0">
                <a:solidFill>
                  <a:schemeClr val="dk1"/>
                </a:solidFill>
                <a:latin typeface="Inter"/>
                <a:ea typeface="Inter"/>
                <a:cs typeface="Inter"/>
                <a:sym typeface="Inter"/>
              </a:rPr>
              <a:t>Creation:</a:t>
            </a:r>
            <a:r>
              <a:rPr lang="en" sz="1800" dirty="0">
                <a:solidFill>
                  <a:schemeClr val="dk1"/>
                </a:solidFill>
                <a:latin typeface="Inter"/>
                <a:ea typeface="Inter"/>
                <a:cs typeface="Inter"/>
                <a:sym typeface="Inter"/>
              </a:rPr>
              <a:t> Determine accessibility requirements</a:t>
            </a:r>
            <a:endParaRPr sz="18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dirty="0">
                <a:solidFill>
                  <a:schemeClr val="dk1"/>
                </a:solidFill>
                <a:latin typeface="Inter"/>
                <a:ea typeface="Inter"/>
                <a:cs typeface="Inter"/>
                <a:sym typeface="Inter"/>
              </a:rPr>
              <a:t>Market Research:</a:t>
            </a:r>
            <a:r>
              <a:rPr lang="en" sz="1800" dirty="0">
                <a:solidFill>
                  <a:schemeClr val="dk1"/>
                </a:solidFill>
                <a:latin typeface="Inter"/>
                <a:ea typeface="Inter"/>
                <a:cs typeface="Inter"/>
                <a:sym typeface="Inter"/>
              </a:rPr>
              <a:t> Consult accessibility SMEs, review ACRs</a:t>
            </a:r>
            <a:endParaRPr sz="18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dirty="0">
                <a:solidFill>
                  <a:schemeClr val="dk1"/>
                </a:solidFill>
                <a:latin typeface="Inter"/>
                <a:ea typeface="Inter"/>
                <a:cs typeface="Inter"/>
                <a:sym typeface="Inter"/>
              </a:rPr>
              <a:t>Solicitation:</a:t>
            </a:r>
            <a:r>
              <a:rPr lang="en" sz="1800" dirty="0">
                <a:solidFill>
                  <a:schemeClr val="dk1"/>
                </a:solidFill>
                <a:latin typeface="Inter"/>
                <a:ea typeface="Inter"/>
                <a:cs typeface="Inter"/>
                <a:sym typeface="Inter"/>
              </a:rPr>
              <a:t> Include accessibility criteria, reference Section 508/WCAG</a:t>
            </a:r>
            <a:endParaRPr sz="18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dirty="0">
                <a:solidFill>
                  <a:schemeClr val="dk1"/>
                </a:solidFill>
                <a:latin typeface="Inter"/>
                <a:ea typeface="Inter"/>
                <a:cs typeface="Inter"/>
                <a:sym typeface="Inter"/>
              </a:rPr>
              <a:t>Proposal Review:</a:t>
            </a:r>
            <a:r>
              <a:rPr lang="en" sz="1800" dirty="0">
                <a:solidFill>
                  <a:schemeClr val="dk1"/>
                </a:solidFill>
                <a:latin typeface="Inter"/>
                <a:ea typeface="Inter"/>
                <a:cs typeface="Inter"/>
                <a:sym typeface="Inter"/>
              </a:rPr>
              <a:t> Evaluate plans, ACRs, vendor processes</a:t>
            </a:r>
            <a:endParaRPr sz="18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dirty="0">
                <a:solidFill>
                  <a:schemeClr val="dk1"/>
                </a:solidFill>
                <a:latin typeface="Inter"/>
                <a:ea typeface="Inter"/>
                <a:cs typeface="Inter"/>
                <a:sym typeface="Inter"/>
              </a:rPr>
              <a:t>Post-Award:</a:t>
            </a:r>
            <a:r>
              <a:rPr lang="en" sz="1800" dirty="0">
                <a:solidFill>
                  <a:schemeClr val="dk1"/>
                </a:solidFill>
                <a:latin typeface="Inter"/>
                <a:ea typeface="Inter"/>
                <a:cs typeface="Inter"/>
                <a:sym typeface="Inter"/>
              </a:rPr>
              <a:t> Require validation testing &amp; updates</a:t>
            </a:r>
            <a:endParaRPr sz="1800" dirty="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Local, State, Federal Examples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72" name="Google Shape;572;p77"/>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dirty="0">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sz="1600" u="sng" dirty="0">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dirty="0">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sz="1600" u="sng" dirty="0">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dirty="0">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sz="1600" u="sng" dirty="0">
              <a:solidFill>
                <a:srgbClr val="0969DA"/>
              </a:solidFill>
              <a:highlight>
                <a:srgbClr val="FFFFFF"/>
              </a:highlight>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7"/>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No Accessible Option Exists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52" name="Google Shape;1552;p197"/>
          <p:cNvSpPr/>
          <p:nvPr/>
        </p:nvSpPr>
        <p:spPr>
          <a:xfrm>
            <a:off x="609575" y="1198875"/>
            <a:ext cx="7636500" cy="2816534"/>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dirty="0">
                <a:solidFill>
                  <a:schemeClr val="dk1"/>
                </a:solidFill>
                <a:latin typeface="Inter"/>
                <a:ea typeface="Inter"/>
                <a:cs typeface="Inter"/>
                <a:sym typeface="Inter"/>
              </a:rPr>
              <a:t>Procure the product that </a:t>
            </a:r>
            <a:r>
              <a:rPr lang="en" sz="1600" i="1" dirty="0">
                <a:solidFill>
                  <a:schemeClr val="dk1"/>
                </a:solidFill>
                <a:latin typeface="Inter"/>
                <a:ea typeface="Inter"/>
                <a:cs typeface="Inter"/>
                <a:sym typeface="Inter"/>
              </a:rPr>
              <a:t>best meets</a:t>
            </a:r>
            <a:r>
              <a:rPr lang="en" sz="1600" dirty="0">
                <a:solidFill>
                  <a:schemeClr val="dk1"/>
                </a:solidFill>
                <a:latin typeface="Inter"/>
                <a:ea typeface="Inter"/>
                <a:cs typeface="Inter"/>
                <a:sym typeface="Inter"/>
              </a:rPr>
              <a:t> standards</a:t>
            </a:r>
            <a:endParaRPr sz="16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dirty="0">
                <a:solidFill>
                  <a:schemeClr val="dk1"/>
                </a:solidFill>
                <a:latin typeface="Inter"/>
                <a:ea typeface="Inter"/>
                <a:cs typeface="Inter"/>
                <a:sym typeface="Inter"/>
              </a:rPr>
              <a:t>Must be documented per Section 508 E202.7</a:t>
            </a:r>
            <a:endParaRPr sz="1600" dirty="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dirty="0">
                <a:solidFill>
                  <a:schemeClr val="dk1"/>
                </a:solidFill>
                <a:latin typeface="Inter"/>
                <a:ea typeface="Inter"/>
                <a:cs typeface="Inter"/>
                <a:sym typeface="Inter"/>
              </a:rPr>
              <a:t>Avoid procurement challenges by keeping thorough records</a:t>
            </a:r>
            <a:endParaRPr sz="1600" dirty="0">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Myths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0" name="Google Shape;1560;p198"/>
          <p:cNvSpPr/>
          <p:nvPr/>
        </p:nvSpPr>
        <p:spPr>
          <a:xfrm>
            <a:off x="609575" y="1198875"/>
            <a:ext cx="7636500" cy="316109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“ACR = accessible” → Needs real-world testing</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“One-time checkbox” → Accessibility breaks over time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“508 doesn’t apply” → Rarely true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“Only for permanent disabilities” → Helps everyone</a:t>
            </a:r>
            <a:endParaRPr sz="1600" dirty="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6"/>
        <p:cNvGrpSpPr/>
        <p:nvPr/>
      </p:nvGrpSpPr>
      <p:grpSpPr>
        <a:xfrm>
          <a:off x="0" y="0"/>
          <a:ext cx="0" cy="0"/>
          <a:chOff x="0" y="0"/>
          <a:chExt cx="0" cy="0"/>
        </a:xfrm>
      </p:grpSpPr>
      <p:sp>
        <p:nvSpPr>
          <p:cNvPr id="1567" name="Google Shape;1567;p1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Your Role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8" name="Google Shape;1568;p199"/>
          <p:cNvSpPr/>
          <p:nvPr/>
        </p:nvSpPr>
        <p:spPr>
          <a:xfrm>
            <a:off x="609575" y="1198875"/>
            <a:ext cx="7636500" cy="3200847"/>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Ensure products are usable by all</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Embed accessibility in every acquisition phase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Reduce legal &amp; reputational risk</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Serve the public equitably</a:t>
            </a:r>
            <a:endParaRPr sz="1600" dirty="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4"/>
        <p:cNvGrpSpPr/>
        <p:nvPr/>
      </p:nvGrpSpPr>
      <p:grpSpPr>
        <a:xfrm>
          <a:off x="0" y="0"/>
          <a:ext cx="0" cy="0"/>
          <a:chOff x="0" y="0"/>
          <a:chExt cx="0" cy="0"/>
        </a:xfrm>
      </p:grpSpPr>
      <p:sp>
        <p:nvSpPr>
          <p:cNvPr id="1575" name="Google Shape;1575;p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Resources &amp; Tools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76" name="Google Shape;1576;p200"/>
          <p:cNvSpPr/>
          <p:nvPr/>
        </p:nvSpPr>
        <p:spPr>
          <a:xfrm>
            <a:off x="609575" y="1198875"/>
            <a:ext cx="7636500" cy="32273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err="1">
                <a:latin typeface="Inter"/>
                <a:ea typeface="Inter"/>
                <a:cs typeface="Inter"/>
                <a:sym typeface="Inter"/>
              </a:rPr>
              <a:t>ACREditor</a:t>
            </a:r>
            <a:r>
              <a:rPr lang="en" sz="1600" dirty="0">
                <a:latin typeface="Inter"/>
                <a:ea typeface="Inter"/>
                <a:cs typeface="Inter"/>
                <a:sym typeface="Inter"/>
              </a:rPr>
              <a:t> – review/generate ACRs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Accessibility Requirements Tool (ART)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Accessibility Insights – browser plugin</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Section 508 resources &amp; sample contract language</a:t>
            </a:r>
            <a:endParaRPr sz="1600" dirty="0">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Open Source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3"/>
          <p:cNvSpPr>
            <a:spLocks noGrp="1"/>
          </p:cNvSpPr>
          <p:nvPr>
            <p:ph type="title" idx="4294967295"/>
          </p:nvPr>
        </p:nvSpPr>
        <p:spPr>
          <a:xfrm>
            <a:off x="609600" y="609600"/>
            <a:ext cx="5979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Open Source Software?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94" name="Google Shape;1594;p20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Source code is openly available for viewing, modifying, and sharing.</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Licenses often require sharing modifications under same terms.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Maintained by a community, not a single vendor.</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Benefits: cost reduction, innovation, security.</a:t>
            </a:r>
            <a:endParaRPr sz="1600" dirty="0">
              <a:latin typeface="Inter"/>
              <a:ea typeface="Inter"/>
              <a:cs typeface="Inter"/>
              <a:sym typeface="Inter"/>
            </a:endParaRPr>
          </a:p>
          <a:p>
            <a:pPr marL="457200" lvl="0" indent="0" algn="l" rtl="0">
              <a:lnSpc>
                <a:spcPct val="136000"/>
              </a:lnSpc>
              <a:spcBef>
                <a:spcPts val="0"/>
              </a:spcBef>
              <a:spcAft>
                <a:spcPts val="0"/>
              </a:spcAft>
              <a:buNone/>
            </a:pPr>
            <a:endParaRPr sz="1350" dirty="0">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OSS in Everyday Life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02" name="Google Shape;1602;p204"/>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Powers billions of devices and most internet infrastructure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Examples: Android OS, Netflix (FreeBSD), Linux (servers, devices), GitHub</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Widespread adoption by Fortune 500 companies and governments</a:t>
            </a:r>
            <a:endParaRPr sz="1600" dirty="0">
              <a:latin typeface="Inter"/>
              <a:ea typeface="Inter"/>
              <a:cs typeface="Inter"/>
              <a:sym typeface="Inter"/>
            </a:endParaRPr>
          </a:p>
          <a:p>
            <a:pPr marL="457200" lvl="0" indent="0" algn="l" rtl="0">
              <a:lnSpc>
                <a:spcPct val="136000"/>
              </a:lnSpc>
              <a:spcBef>
                <a:spcPts val="0"/>
              </a:spcBef>
              <a:spcAft>
                <a:spcPts val="0"/>
              </a:spcAft>
              <a:buNone/>
            </a:pPr>
            <a:endParaRPr sz="1350" dirty="0">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5"/>
          <p:cNvSpPr>
            <a:spLocks noGrp="1"/>
          </p:cNvSpPr>
          <p:nvPr>
            <p:ph type="title" idx="4294967295"/>
          </p:nvPr>
        </p:nvSpPr>
        <p:spPr>
          <a:xfrm>
            <a:off x="609600" y="609600"/>
            <a:ext cx="6086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OSS Matters in Federal Procurement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0" name="Google Shape;1610;p20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Cost savings &amp; innovation</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Supports vendor independence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FAR classifies OSS as COTS software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Federal Source Code Policy &amp; SHARE IT Act encourage code reuse &amp; sharing</a:t>
            </a:r>
            <a:endParaRPr sz="1600" dirty="0">
              <a:latin typeface="Inter"/>
              <a:ea typeface="Inter"/>
              <a:cs typeface="Inter"/>
              <a:sym typeface="Inter"/>
            </a:endParaRPr>
          </a:p>
          <a:p>
            <a:pPr marL="457200" lvl="0" indent="0" algn="l" rtl="0">
              <a:lnSpc>
                <a:spcPct val="136000"/>
              </a:lnSpc>
              <a:spcBef>
                <a:spcPts val="0"/>
              </a:spcBef>
              <a:spcAft>
                <a:spcPts val="0"/>
              </a:spcAft>
              <a:buNone/>
            </a:pPr>
            <a:endParaRPr sz="1350" dirty="0">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Security of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p20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Open review speeds vulnerability fixes.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Secure if properly maintained.</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Best practices: encryption, authentication, updates, audits.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Government initiatives: Open Source Security Foundation, DoD’s Iron Bank.</a:t>
            </a:r>
            <a:endParaRPr sz="1600" dirty="0">
              <a:latin typeface="Inter"/>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Cost of “Free”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26" name="Google Shape;1626;p20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No license fees, but costs for customization, support, hosting, updates.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Avoid vendor lock-in: </a:t>
            </a:r>
            <a:endParaRPr sz="1600" dirty="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Maintain control of data </a:t>
            </a:r>
            <a:endParaRPr sz="1600" dirty="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dirty="0">
                <a:latin typeface="Inter"/>
                <a:ea typeface="Inter"/>
                <a:cs typeface="Inter"/>
                <a:sym typeface="Inter"/>
              </a:rPr>
              <a:t>Keep migration options open</a:t>
            </a:r>
            <a:endParaRPr sz="1600" dirty="0">
              <a:latin typeface="Inter"/>
              <a:ea typeface="Inter"/>
              <a:cs typeface="Inter"/>
              <a:sym typeface="Inter"/>
            </a:endParaRPr>
          </a:p>
          <a:p>
            <a:pPr marL="457200" lvl="0" indent="0" algn="l" rtl="0">
              <a:lnSpc>
                <a:spcPct val="136000"/>
              </a:lnSpc>
              <a:spcBef>
                <a:spcPts val="0"/>
              </a:spcBef>
              <a:spcAft>
                <a:spcPts val="0"/>
              </a:spcAft>
              <a:buNone/>
            </a:pPr>
            <a:endParaRPr sz="1350" dirty="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dirty="0">
                <a:solidFill>
                  <a:schemeClr val="dk1"/>
                </a:solidFill>
                <a:latin typeface="Inter"/>
                <a:ea typeface="Inter"/>
                <a:cs typeface="Inter"/>
                <a:sym typeface="Inter"/>
              </a:rPr>
              <a:t>What digital services have you used?</a:t>
            </a:r>
            <a:endParaRPr sz="1800" dirty="0">
              <a:latin typeface="Inter"/>
              <a:ea typeface="Inter"/>
              <a:cs typeface="Inter"/>
              <a:sym typeface="Inter"/>
            </a:endParaRPr>
          </a:p>
        </p:txBody>
      </p:sp>
      <p:pic>
        <p:nvPicPr>
          <p:cNvPr id="582" name="Google Shape;582;p7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208"/>
          <p:cNvSpPr txBox="1">
            <a:spLocks noGrp="1"/>
          </p:cNvSpPr>
          <p:nvPr>
            <p:ph type="title"/>
          </p:nvPr>
        </p:nvSpPr>
        <p:spPr>
          <a:xfrm>
            <a:off x="557950" y="21107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Inter"/>
                <a:ea typeface="Inter"/>
                <a:cs typeface="Inter"/>
                <a:sym typeface="Inter"/>
              </a:rPr>
              <a:t>Open Source Doesn’t Mean Free</a:t>
            </a:r>
            <a:endParaRPr sz="2200">
              <a:solidFill>
                <a:schemeClr val="dk1"/>
              </a:solidFill>
              <a:latin typeface="Inter"/>
              <a:ea typeface="Inter"/>
              <a:cs typeface="Inter"/>
              <a:sym typeface="Inter"/>
            </a:endParaRPr>
          </a:p>
        </p:txBody>
      </p:sp>
      <p:sp>
        <p:nvSpPr>
          <p:cNvPr id="1632" name="Google Shape;1632;p208" descr="Cost considerations for open source software"/>
          <p:cNvSpPr/>
          <p:nvPr/>
        </p:nvSpPr>
        <p:spPr>
          <a:xfrm>
            <a:off x="3214041" y="1283089"/>
            <a:ext cx="2708700" cy="2708700"/>
          </a:xfrm>
          <a:prstGeom prst="ellipse">
            <a:avLst/>
          </a:prstGeom>
          <a:noFill/>
          <a:ln w="19050" cap="flat" cmpd="sng">
            <a:solidFill>
              <a:srgbClr val="097C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2F43"/>
                </a:solidFill>
                <a:latin typeface="Helvetica Neue"/>
                <a:ea typeface="Helvetica Neue"/>
                <a:cs typeface="Helvetica Neue"/>
                <a:sym typeface="Helvetica Neue"/>
              </a:rPr>
              <a:t>COST CONSIDERATIONS</a:t>
            </a:r>
            <a:endParaRPr b="1" dirty="0">
              <a:solidFill>
                <a:srgbClr val="002F43"/>
              </a:solidFill>
              <a:latin typeface="Helvetica Neue"/>
              <a:ea typeface="Helvetica Neue"/>
              <a:cs typeface="Helvetica Neue"/>
              <a:sym typeface="Helvetica Neue"/>
            </a:endParaRPr>
          </a:p>
        </p:txBody>
      </p:sp>
      <p:sp>
        <p:nvSpPr>
          <p:cNvPr id="1635" name="Google Shape;1635;p208">
            <a:extLst>
              <a:ext uri="{C183D7F6-B498-43B3-948B-1728B52AA6E4}">
                <adec:decorative xmlns:adec="http://schemas.microsoft.com/office/drawing/2017/decorative" val="1"/>
              </a:ext>
            </a:extLst>
          </p:cNvPr>
          <p:cNvSpPr/>
          <p:nvPr/>
        </p:nvSpPr>
        <p:spPr>
          <a:xfrm>
            <a:off x="4708973" y="95546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8">
            <a:extLst>
              <a:ext uri="{C183D7F6-B498-43B3-948B-1728B52AA6E4}">
                <adec:decorative xmlns:adec="http://schemas.microsoft.com/office/drawing/2017/decorative" val="1"/>
              </a:ext>
            </a:extLst>
          </p:cNvPr>
          <p:cNvSpPr/>
          <p:nvPr/>
        </p:nvSpPr>
        <p:spPr>
          <a:xfrm>
            <a:off x="470897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8">
            <a:extLst>
              <a:ext uri="{C183D7F6-B498-43B3-948B-1728B52AA6E4}">
                <adec:decorative xmlns:adec="http://schemas.microsoft.com/office/drawing/2017/decorative" val="1"/>
              </a:ext>
            </a:extLst>
          </p:cNvPr>
          <p:cNvSpPr/>
          <p:nvPr/>
        </p:nvSpPr>
        <p:spPr>
          <a:xfrm>
            <a:off x="339554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8">
            <a:extLst>
              <a:ext uri="{C183D7F6-B498-43B3-948B-1728B52AA6E4}">
                <adec:decorative xmlns:adec="http://schemas.microsoft.com/office/drawing/2017/decorative" val="1"/>
              </a:ext>
            </a:extLst>
          </p:cNvPr>
          <p:cNvSpPr/>
          <p:nvPr/>
        </p:nvSpPr>
        <p:spPr>
          <a:xfrm>
            <a:off x="5392286"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8">
            <a:extLst>
              <a:ext uri="{C183D7F6-B498-43B3-948B-1728B52AA6E4}">
                <adec:decorative xmlns:adec="http://schemas.microsoft.com/office/drawing/2017/decorative" val="1"/>
              </a:ext>
            </a:extLst>
          </p:cNvPr>
          <p:cNvSpPr/>
          <p:nvPr/>
        </p:nvSpPr>
        <p:spPr>
          <a:xfrm>
            <a:off x="2719911"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8">
            <a:extLst>
              <a:ext uri="{C183D7F6-B498-43B3-948B-1728B52AA6E4}">
                <adec:decorative xmlns:adec="http://schemas.microsoft.com/office/drawing/2017/decorative" val="1"/>
              </a:ext>
            </a:extLst>
          </p:cNvPr>
          <p:cNvSpPr/>
          <p:nvPr/>
        </p:nvSpPr>
        <p:spPr>
          <a:xfrm>
            <a:off x="3395543" y="955463"/>
            <a:ext cx="1021500" cy="1021500"/>
          </a:xfrm>
          <a:prstGeom prst="ellipse">
            <a:avLst/>
          </a:prstGeom>
          <a:solidFill>
            <a:srgbClr val="FFF7F6"/>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8"/>
          <p:cNvSpPr txBox="1"/>
          <p:nvPr/>
        </p:nvSpPr>
        <p:spPr>
          <a:xfrm>
            <a:off x="848731" y="1113424"/>
            <a:ext cx="24732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Budget</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What are ALL the costs associated with making the software work?</a:t>
            </a:r>
            <a:endParaRPr sz="1100">
              <a:solidFill>
                <a:srgbClr val="002F43"/>
              </a:solidFill>
              <a:latin typeface="Lato"/>
              <a:ea typeface="Lato"/>
              <a:cs typeface="Lato"/>
              <a:sym typeface="Lato"/>
            </a:endParaRPr>
          </a:p>
        </p:txBody>
      </p:sp>
      <p:sp>
        <p:nvSpPr>
          <p:cNvPr id="1651" name="Google Shape;1651;p208" descr="Recurring costs"/>
          <p:cNvSpPr txBox="1"/>
          <p:nvPr/>
        </p:nvSpPr>
        <p:spPr>
          <a:xfrm>
            <a:off x="3336405"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Recurring Costs</a:t>
            </a:r>
            <a:endParaRPr sz="1200" b="1" dirty="0">
              <a:solidFill>
                <a:srgbClr val="DB1B3B"/>
              </a:solidFill>
              <a:latin typeface="Lato"/>
              <a:ea typeface="Lato"/>
              <a:cs typeface="Lato"/>
              <a:sym typeface="Lato"/>
            </a:endParaRPr>
          </a:p>
        </p:txBody>
      </p:sp>
      <p:sp>
        <p:nvSpPr>
          <p:cNvPr id="1646" name="Google Shape;1646;p208" descr="Initial price"/>
          <p:cNvSpPr txBox="1"/>
          <p:nvPr/>
        </p:nvSpPr>
        <p:spPr>
          <a:xfrm>
            <a:off x="4649837"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Initial Price</a:t>
            </a:r>
            <a:endParaRPr sz="1200" b="1" dirty="0">
              <a:solidFill>
                <a:srgbClr val="DB1B3B"/>
              </a:solidFill>
              <a:latin typeface="Lato"/>
              <a:ea typeface="Lato"/>
              <a:cs typeface="Lato"/>
              <a:sym typeface="Lato"/>
            </a:endParaRPr>
          </a:p>
        </p:txBody>
      </p:sp>
      <p:sp>
        <p:nvSpPr>
          <p:cNvPr id="1640" name="Google Shape;1640;p208"/>
          <p:cNvSpPr txBox="1"/>
          <p:nvPr/>
        </p:nvSpPr>
        <p:spPr>
          <a:xfrm>
            <a:off x="5800446" y="1101392"/>
            <a:ext cx="24732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Low Startup Costs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Free download or sign-up </a:t>
            </a:r>
            <a:endParaRPr sz="1200">
              <a:solidFill>
                <a:srgbClr val="002F43"/>
              </a:solidFill>
              <a:latin typeface="Lato"/>
              <a:ea typeface="Lato"/>
              <a:cs typeface="Lato"/>
              <a:sym typeface="Lato"/>
            </a:endParaRPr>
          </a:p>
        </p:txBody>
      </p:sp>
      <p:sp>
        <p:nvSpPr>
          <p:cNvPr id="1647" name="Google Shape;1647;p208" descr="Evaluation"/>
          <p:cNvSpPr txBox="1"/>
          <p:nvPr/>
        </p:nvSpPr>
        <p:spPr>
          <a:xfrm>
            <a:off x="5248939"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Evaluation</a:t>
            </a:r>
            <a:endParaRPr sz="1200" b="1" dirty="0">
              <a:solidFill>
                <a:srgbClr val="DB1B3B"/>
              </a:solidFill>
              <a:latin typeface="Lato"/>
              <a:ea typeface="Lato"/>
              <a:cs typeface="Lato"/>
              <a:sym typeface="Lato"/>
            </a:endParaRPr>
          </a:p>
        </p:txBody>
      </p:sp>
      <p:sp>
        <p:nvSpPr>
          <p:cNvPr id="1641" name="Google Shape;1641;p208"/>
          <p:cNvSpPr txBox="1"/>
          <p:nvPr/>
        </p:nvSpPr>
        <p:spPr>
          <a:xfrm>
            <a:off x="6483762" y="2284223"/>
            <a:ext cx="21507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Decisions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be tested and evaluated?</a:t>
            </a:r>
            <a:endParaRPr sz="1200">
              <a:solidFill>
                <a:srgbClr val="002F43"/>
              </a:solidFill>
              <a:latin typeface="Lato"/>
              <a:ea typeface="Lato"/>
              <a:cs typeface="Lato"/>
              <a:sym typeface="Lato"/>
            </a:endParaRPr>
          </a:p>
        </p:txBody>
      </p:sp>
      <p:sp>
        <p:nvSpPr>
          <p:cNvPr id="1648" name="Google Shape;1648;p208" descr="Installation"/>
          <p:cNvSpPr txBox="1"/>
          <p:nvPr/>
        </p:nvSpPr>
        <p:spPr>
          <a:xfrm>
            <a:off x="4565347"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Installation</a:t>
            </a:r>
            <a:endParaRPr sz="1200" b="1" dirty="0">
              <a:solidFill>
                <a:srgbClr val="DB1B3B"/>
              </a:solidFill>
              <a:latin typeface="Lato"/>
              <a:ea typeface="Lato"/>
              <a:cs typeface="Lato"/>
              <a:sym typeface="Lato"/>
            </a:endParaRPr>
          </a:p>
        </p:txBody>
      </p:sp>
      <p:sp>
        <p:nvSpPr>
          <p:cNvPr id="1642" name="Google Shape;1642;p208"/>
          <p:cNvSpPr txBox="1"/>
          <p:nvPr/>
        </p:nvSpPr>
        <p:spPr>
          <a:xfrm>
            <a:off x="5873346" y="3639449"/>
            <a:ext cx="23274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solidFill>
                  <a:srgbClr val="002F43"/>
                </a:solidFill>
                <a:latin typeface="Lato"/>
                <a:ea typeface="Lato"/>
                <a:cs typeface="Lato"/>
                <a:sym typeface="Lato"/>
              </a:rPr>
              <a:t>Deployment</a:t>
            </a:r>
            <a:endParaRPr sz="1100" b="1" dirty="0">
              <a:solidFill>
                <a:srgbClr val="002F43"/>
              </a:solidFill>
              <a:latin typeface="Lato"/>
              <a:ea typeface="Lato"/>
              <a:cs typeface="Lato"/>
              <a:sym typeface="Lato"/>
            </a:endParaRPr>
          </a:p>
          <a:p>
            <a:pPr marL="0" lvl="0" indent="0" algn="l" rtl="0">
              <a:spcBef>
                <a:spcPts val="0"/>
              </a:spcBef>
              <a:spcAft>
                <a:spcPts val="0"/>
              </a:spcAft>
              <a:buNone/>
            </a:pPr>
            <a:r>
              <a:rPr lang="en" sz="1200" dirty="0">
                <a:solidFill>
                  <a:srgbClr val="002F43"/>
                </a:solidFill>
                <a:latin typeface="Lato"/>
                <a:ea typeface="Lato"/>
                <a:cs typeface="Lato"/>
                <a:sym typeface="Lato"/>
              </a:rPr>
              <a:t>How will the product get to the user base?</a:t>
            </a:r>
            <a:endParaRPr sz="1200" dirty="0">
              <a:solidFill>
                <a:srgbClr val="002F43"/>
              </a:solidFill>
              <a:latin typeface="Lato"/>
              <a:ea typeface="Lato"/>
              <a:cs typeface="Lato"/>
              <a:sym typeface="Lato"/>
            </a:endParaRPr>
          </a:p>
        </p:txBody>
      </p:sp>
      <p:sp>
        <p:nvSpPr>
          <p:cNvPr id="1645" name="Google Shape;1645;p208"/>
          <p:cNvSpPr txBox="1"/>
          <p:nvPr/>
        </p:nvSpPr>
        <p:spPr>
          <a:xfrm>
            <a:off x="848719" y="3627937"/>
            <a:ext cx="23274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Considerations</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100">
                <a:solidFill>
                  <a:srgbClr val="002F43"/>
                </a:solidFill>
                <a:latin typeface="Lato"/>
                <a:ea typeface="Lato"/>
                <a:cs typeface="Lato"/>
                <a:sym typeface="Lato"/>
              </a:rPr>
              <a:t>How will data be stored, protected or validated?</a:t>
            </a:r>
            <a:endParaRPr sz="1100">
              <a:solidFill>
                <a:srgbClr val="002F43"/>
              </a:solidFill>
              <a:latin typeface="Lato"/>
              <a:ea typeface="Lato"/>
              <a:cs typeface="Lato"/>
              <a:sym typeface="Lato"/>
            </a:endParaRPr>
          </a:p>
        </p:txBody>
      </p:sp>
      <p:sp>
        <p:nvSpPr>
          <p:cNvPr id="1649" name="Google Shape;1649;p208" descr="Data management"/>
          <p:cNvSpPr txBox="1"/>
          <p:nvPr/>
        </p:nvSpPr>
        <p:spPr>
          <a:xfrm>
            <a:off x="3228874"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Data Management</a:t>
            </a:r>
            <a:endParaRPr sz="1200" b="1" dirty="0">
              <a:solidFill>
                <a:srgbClr val="DB1B3B"/>
              </a:solidFill>
              <a:latin typeface="Lato"/>
              <a:ea typeface="Lato"/>
              <a:cs typeface="Lato"/>
              <a:sym typeface="Lato"/>
            </a:endParaRPr>
          </a:p>
        </p:txBody>
      </p:sp>
      <p:sp>
        <p:nvSpPr>
          <p:cNvPr id="1644" name="Google Shape;1644;p208"/>
          <p:cNvSpPr txBox="1"/>
          <p:nvPr/>
        </p:nvSpPr>
        <p:spPr>
          <a:xfrm>
            <a:off x="517525" y="2261181"/>
            <a:ext cx="21507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Teaching</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How will users/admins get initial and ongoing training?</a:t>
            </a:r>
            <a:endParaRPr sz="1200">
              <a:solidFill>
                <a:srgbClr val="002F43"/>
              </a:solidFill>
              <a:latin typeface="Lato"/>
              <a:ea typeface="Lato"/>
              <a:cs typeface="Lato"/>
              <a:sym typeface="Lato"/>
            </a:endParaRPr>
          </a:p>
        </p:txBody>
      </p:sp>
      <p:sp>
        <p:nvSpPr>
          <p:cNvPr id="1650" name="Google Shape;1650;p208" descr="Training"/>
          <p:cNvSpPr txBox="1"/>
          <p:nvPr/>
        </p:nvSpPr>
        <p:spPr>
          <a:xfrm>
            <a:off x="2568321"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Training</a:t>
            </a:r>
            <a:endParaRPr sz="1200" b="1" dirty="0">
              <a:solidFill>
                <a:srgbClr val="DB1B3B"/>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How to Procure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659" name="Google Shape;1659;p209"/>
          <p:cNvGraphicFramePr/>
          <p:nvPr>
            <p:extLst>
              <p:ext uri="{D42A27DB-BD31-4B8C-83A1-F6EECF244321}">
                <p14:modId xmlns:p14="http://schemas.microsoft.com/office/powerpoint/2010/main" val="950931399"/>
              </p:ext>
            </p:extLst>
          </p:nvPr>
        </p:nvGraphicFramePr>
        <p:xfrm>
          <a:off x="609600" y="1204425"/>
          <a:ext cx="8162600" cy="3527778"/>
        </p:xfrm>
        <a:graphic>
          <a:graphicData uri="http://schemas.openxmlformats.org/drawingml/2006/table">
            <a:tbl>
              <a:tblPr firstRow="1">
                <a:noFill/>
              </a:tblPr>
              <a:tblGrid>
                <a:gridCol w="2222375">
                  <a:extLst>
                    <a:ext uri="{9D8B030D-6E8A-4147-A177-3AD203B41FA5}">
                      <a16:colId xmlns:a16="http://schemas.microsoft.com/office/drawing/2014/main" val="20000"/>
                    </a:ext>
                  </a:extLst>
                </a:gridCol>
                <a:gridCol w="59402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Inter"/>
                          <a:ea typeface="Inter"/>
                          <a:cs typeface="Inter"/>
                          <a:sym typeface="Inter"/>
                        </a:rPr>
                        <a:t>Phase</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latin typeface="Inter"/>
                          <a:ea typeface="Inter"/>
                          <a:cs typeface="Inter"/>
                          <a:sym typeface="Inter"/>
                        </a:rPr>
                        <a:t>Procurement Considerations</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Market Research</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Explore OSS solutions and evaluate the health of their communities and licensing models.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Solicitation</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Avoid overly prescriptive requirements that might exclude OSS. Instead, allow for OSS solutions where viable and include specific evaluation criteria to assess their sustainability and support model.</a:t>
                      </a:r>
                      <a:endParaRPr>
                        <a:solidFill>
                          <a:srgbClr val="1B1B1B"/>
                        </a:solidFill>
                        <a:latin typeface="Inter"/>
                        <a:ea typeface="Inter"/>
                        <a:cs typeface="Inter"/>
                        <a:sym typeface="Inter"/>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Proposal Review</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Check the vendor's implementation plan to ensure that all software licenses are compatible with your agency's needs. Confirm they contribute to the open-source community and are not simply users.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Post-Award Oversight</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rgbClr val="1B1B1B"/>
                          </a:solidFill>
                          <a:latin typeface="Inter"/>
                          <a:ea typeface="Inter"/>
                          <a:cs typeface="Inter"/>
                          <a:sym typeface="Inter"/>
                        </a:rPr>
                        <a:t>Continuously track software maintenance and compliance. If a product with an OSS license was selected, ensure that the software will remain OSS beyond the length of the contract. </a:t>
                      </a:r>
                      <a:endParaRPr dirty="0">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66" name="Google Shape;1666;p21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OSS is everywhere—modern digital services rely on it.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Federal policy supports OSS adoption.</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Security can be a strength, not a weakness.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“Free” does not mean “no cost.”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Thoughtful procurement avoids lock-in and maximizes benefits.</a:t>
            </a:r>
            <a:endParaRPr sz="1350" dirty="0">
              <a:latin typeface="Inter"/>
              <a:ea typeface="Inter"/>
              <a:cs typeface="Inter"/>
              <a:sym typeface="Inte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p108"/>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28625" lvl="0" indent="-285750" algn="l" rtl="0">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Contact information</a:t>
            </a:r>
            <a:endParaRPr sz="1600" dirty="0">
              <a:solidFill>
                <a:schemeClr val="dk1"/>
              </a:solidFill>
              <a:latin typeface="Inter"/>
              <a:ea typeface="Inter"/>
              <a:cs typeface="Inter"/>
              <a:sym typeface="Inter"/>
            </a:endParaRPr>
          </a:p>
          <a:p>
            <a:pPr marL="428625" lvl="0" indent="-285750" algn="l" rtl="0">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Feedback survey link (if available)</a:t>
            </a:r>
            <a:endParaRPr sz="1600" dirty="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dirty="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a:spLocks noGrp="1"/>
          </p:cNvSpPr>
          <p:nvPr>
            <p:ph type="title" idx="4294967295"/>
          </p:nvPr>
        </p:nvSpPr>
        <p:spPr>
          <a:xfrm>
            <a:off x="609600" y="2300300"/>
            <a:ext cx="7092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Who’s Who: A Starting List</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Who’s Who in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Government entities (e.g., GSA, USDS, CMS DS, CDAO)</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Non-government partners (Code for America, USDR)</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Thought leaders (</a:t>
            </a:r>
            <a:r>
              <a:rPr lang="en" sz="1600" dirty="0" err="1">
                <a:latin typeface="Inter"/>
                <a:ea typeface="Inter"/>
                <a:cs typeface="Inter"/>
                <a:sym typeface="Inter"/>
              </a:rPr>
              <a:t>Pahlka</a:t>
            </a:r>
            <a:r>
              <a:rPr lang="en" sz="1600" dirty="0">
                <a:latin typeface="Inter"/>
                <a:ea typeface="Inter"/>
                <a:cs typeface="Inter"/>
                <a:sym typeface="Inter"/>
              </a:rPr>
              <a:t>, Meyer, Walker, etc.)</a:t>
            </a:r>
            <a:endParaRPr sz="1600" dirty="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dirty="0">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07" name="Google Shape;607;p82"/>
          <p:cNvSpPr/>
          <p:nvPr/>
        </p:nvSpPr>
        <p:spPr>
          <a:xfrm>
            <a:off x="609600" y="1466850"/>
            <a:ext cx="5521200" cy="2206325"/>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b="1" dirty="0">
                <a:latin typeface="Inter"/>
                <a:ea typeface="Inter"/>
                <a:cs typeface="Inter"/>
                <a:sym typeface="Inter"/>
              </a:rPr>
              <a:t>Purpose</a:t>
            </a:r>
            <a:r>
              <a:rPr lang="en" sz="1600" dirty="0">
                <a:latin typeface="Inter"/>
                <a:ea typeface="Inter"/>
                <a:cs typeface="Inter"/>
                <a:sym typeface="Inter"/>
              </a:rPr>
              <a:t>: Build awareness of digital service teams (DSTs) across government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dirty="0">
                <a:latin typeface="Inter"/>
                <a:ea typeface="Inter"/>
                <a:cs typeface="Inter"/>
                <a:sym typeface="Inter"/>
              </a:rPr>
              <a:t>Focus</a:t>
            </a:r>
            <a:r>
              <a:rPr lang="en" sz="1600" dirty="0">
                <a:latin typeface="Inter"/>
                <a:ea typeface="Inter"/>
                <a:cs typeface="Inter"/>
                <a:sym typeface="Inter"/>
              </a:rPr>
              <a:t>: Missions, structures, projects, practices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dirty="0">
                <a:latin typeface="Inter"/>
                <a:ea typeface="Inter"/>
                <a:cs typeface="Inter"/>
                <a:sym typeface="Inter"/>
              </a:rPr>
              <a:t>Goal</a:t>
            </a:r>
            <a:r>
              <a:rPr lang="en" sz="1600" dirty="0">
                <a:latin typeface="Inter"/>
                <a:ea typeface="Inter"/>
                <a:cs typeface="Inter"/>
                <a:sym typeface="Inter"/>
              </a:rPr>
              <a:t>: Connect DSTs to acquisition work</a:t>
            </a:r>
            <a:endParaRPr sz="1600" dirty="0">
              <a:latin typeface="Inter"/>
              <a:ea typeface="Inter"/>
              <a:cs typeface="Inter"/>
              <a:sym typeface="Inter"/>
            </a:endParaRPr>
          </a:p>
        </p:txBody>
      </p:sp>
      <p:sp>
        <p:nvSpPr>
          <p:cNvPr id="610" name="Google Shape;610;p82"/>
          <p:cNvSpPr txBox="1"/>
          <p:nvPr/>
        </p:nvSpPr>
        <p:spPr>
          <a:xfrm>
            <a:off x="609600" y="3610601"/>
            <a:ext cx="4304400" cy="923299"/>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 sz="1600" dirty="0"/>
              <a:t>Breakout exploration – 20 min</a:t>
            </a:r>
            <a:endParaRPr sz="1600" dirty="0"/>
          </a:p>
          <a:p>
            <a:pPr marL="425450" lvl="0" indent="-285750" algn="l" rtl="0">
              <a:spcBef>
                <a:spcPts val="0"/>
              </a:spcBef>
              <a:spcAft>
                <a:spcPts val="0"/>
              </a:spcAft>
              <a:buSzPts val="1400"/>
              <a:buFont typeface="Arial" panose="020B0604020202020204" pitchFamily="34" charset="0"/>
              <a:buChar char="•"/>
            </a:pPr>
            <a:r>
              <a:rPr lang="en" sz="1600" dirty="0"/>
              <a:t>Group report-out – 20 min</a:t>
            </a:r>
            <a:endParaRPr sz="1600" dirty="0"/>
          </a:p>
          <a:p>
            <a:pPr marL="425450" lvl="0" indent="-285750" algn="l" rtl="0">
              <a:spcBef>
                <a:spcPts val="0"/>
              </a:spcBef>
              <a:spcAft>
                <a:spcPts val="0"/>
              </a:spcAft>
              <a:buSzPts val="1400"/>
              <a:buFont typeface="Arial" panose="020B0604020202020204" pitchFamily="34" charset="0"/>
              <a:buChar char="•"/>
            </a:pPr>
            <a:r>
              <a:rPr lang="en" sz="1600" dirty="0"/>
              <a:t>Large-group debrief – 10 min</a:t>
            </a:r>
            <a:endParaRPr sz="1600" dirty="0"/>
          </a:p>
        </p:txBody>
      </p:sp>
      <p:pic>
        <p:nvPicPr>
          <p:cNvPr id="609" name="Google Shape;609;p8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19" name="Google Shape;619;p83" descr="Government Digital Service Team Tracker"/>
          <p:cNvPicPr preferRelativeResize="0"/>
          <p:nvPr/>
        </p:nvPicPr>
        <p:blipFill>
          <a:blip r:embed="rId3">
            <a:alphaModFix/>
          </a:blip>
          <a:stretch>
            <a:fillRect/>
          </a:stretch>
        </p:blipFill>
        <p:spPr>
          <a:xfrm>
            <a:off x="491529" y="1424775"/>
            <a:ext cx="5224598" cy="2941450"/>
          </a:xfrm>
          <a:prstGeom prst="rect">
            <a:avLst/>
          </a:prstGeom>
          <a:noFill/>
          <a:ln>
            <a:noFill/>
          </a:ln>
        </p:spPr>
      </p:pic>
      <p:pic>
        <p:nvPicPr>
          <p:cNvPr id="618" name="Google Shape;618;p83" descr="Group activity icon"/>
          <p:cNvPicPr preferRelativeResize="0"/>
          <p:nvPr/>
        </p:nvPicPr>
        <p:blipFill>
          <a:blip r:embed="rId4">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1 Performance Outcome</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477" name="Google Shape;477;p65"/>
          <p:cNvSpPr/>
          <p:nvPr/>
        </p:nvSpPr>
        <p:spPr>
          <a:xfrm>
            <a:off x="4426226" y="1605026"/>
            <a:ext cx="3879574"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sz="1600" dirty="0">
                <a:latin typeface="Inter"/>
                <a:ea typeface="Inter"/>
                <a:cs typeface="Inter"/>
                <a:sym typeface="Inter"/>
              </a:rPr>
              <a:t>Describe digital services in the 21st century, including what they are, who provides them, how they are delivered, and why they are important.</a:t>
            </a:r>
            <a:endParaRPr sz="1600" dirty="0">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dirty="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4"/>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26" name="Google Shape;626;p84"/>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dirty="0">
                <a:solidFill>
                  <a:schemeClr val="dk1"/>
                </a:solidFill>
                <a:latin typeface="Inter"/>
                <a:ea typeface="Inter"/>
                <a:cs typeface="Inter"/>
                <a:sym typeface="Inter"/>
              </a:rPr>
              <a:t>In your breakout rooms:</a:t>
            </a:r>
            <a:endParaRPr sz="1600"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Select one DST from the tracker.</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Review its organization, mission, and recent work.</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Identify examples of how the team delivers and supports its projects (e.g., partnerships, tools, public deliverables, open source repos).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Capture findings in the template.</a:t>
            </a:r>
            <a:endParaRPr sz="1600" dirty="0">
              <a:solidFill>
                <a:schemeClr val="dk1"/>
              </a:solidFill>
              <a:latin typeface="Inter"/>
              <a:ea typeface="Inter"/>
              <a:cs typeface="Inter"/>
              <a:sym typeface="Inter"/>
            </a:endParaRPr>
          </a:p>
        </p:txBody>
      </p:sp>
      <p:pic>
        <p:nvPicPr>
          <p:cNvPr id="628" name="Google Shape;628;p8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35" name="Google Shape;635;p85"/>
          <p:cNvSpPr/>
          <p:nvPr/>
        </p:nvSpPr>
        <p:spPr>
          <a:xfrm>
            <a:off x="609599" y="1295400"/>
            <a:ext cx="6042991" cy="3549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dirty="0">
                <a:solidFill>
                  <a:srgbClr val="1B1B1B"/>
                </a:solidFill>
                <a:latin typeface="Inter"/>
                <a:ea typeface="Inter"/>
                <a:cs typeface="Inter"/>
                <a:sym typeface="Inter"/>
              </a:rPr>
              <a:t>What to look for: </a:t>
            </a:r>
            <a:endParaRPr dirty="0">
              <a:solidFill>
                <a:srgbClr val="1B1B1B"/>
              </a:solidFill>
              <a:latin typeface="Inter"/>
              <a:ea typeface="Inter"/>
              <a:cs typeface="Inter"/>
              <a:sym typeface="Inter"/>
            </a:endParaRPr>
          </a:p>
          <a:p>
            <a:pPr marL="457200" lvl="0" indent="-311150" algn="l" rtl="0">
              <a:lnSpc>
                <a:spcPct val="115000"/>
              </a:lnSpc>
              <a:spcBef>
                <a:spcPts val="120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Team Name &amp; Level of Gov’t</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Mission/Vision/Values</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Known Projects/Services</a:t>
            </a:r>
            <a:endParaRPr dirty="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dirty="0">
                <a:solidFill>
                  <a:srgbClr val="1B1B1B"/>
                </a:solidFill>
                <a:latin typeface="Inter"/>
                <a:ea typeface="Inter"/>
                <a:cs typeface="Inter"/>
                <a:sym typeface="Inter"/>
              </a:rPr>
              <a:t>What kind of project are they working on? Any case studies?</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Delivery practices</a:t>
            </a:r>
            <a:endParaRPr dirty="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dirty="0">
                <a:solidFill>
                  <a:srgbClr val="1B1B1B"/>
                </a:solidFill>
                <a:latin typeface="Inter"/>
                <a:ea typeface="Inter"/>
                <a:cs typeface="Inter"/>
                <a:sym typeface="Inter"/>
              </a:rPr>
              <a:t>Any hints at how they work?</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Stakeholders or Partners</a:t>
            </a:r>
            <a:endParaRPr dirty="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dirty="0">
                <a:solidFill>
                  <a:srgbClr val="1B1B1B"/>
                </a:solidFill>
                <a:latin typeface="Inter"/>
                <a:ea typeface="Inter"/>
                <a:cs typeface="Inter"/>
                <a:sym typeface="Inter"/>
              </a:rPr>
              <a:t>Other agencies, state/local govt, vendors</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Impact or Outcomes</a:t>
            </a:r>
            <a:endParaRPr dirty="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dirty="0">
                <a:solidFill>
                  <a:srgbClr val="1B1B1B"/>
                </a:solidFill>
                <a:latin typeface="Inter"/>
                <a:ea typeface="Inter"/>
                <a:cs typeface="Inter"/>
                <a:sym typeface="Inter"/>
              </a:rPr>
              <a:t>Metrics, user stories, testimonials</a:t>
            </a:r>
            <a:endParaRPr dirty="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dirty="0">
                <a:solidFill>
                  <a:srgbClr val="1B1B1B"/>
                </a:solidFill>
                <a:latin typeface="Inter"/>
                <a:ea typeface="Inter"/>
                <a:cs typeface="Inter"/>
                <a:sym typeface="Inter"/>
              </a:rPr>
              <a:t>Publicly Shared Artifacts</a:t>
            </a:r>
            <a:endParaRPr dirty="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dirty="0">
                <a:solidFill>
                  <a:srgbClr val="1B1B1B"/>
                </a:solidFill>
                <a:latin typeface="Inter"/>
                <a:ea typeface="Inter"/>
                <a:cs typeface="Inter"/>
                <a:sym typeface="Inter"/>
              </a:rPr>
              <a:t>Design guides, playbooks, blog posts, open source repos</a:t>
            </a:r>
            <a:endParaRPr dirty="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latin typeface="Inter"/>
              <a:ea typeface="Inter"/>
              <a:cs typeface="Inter"/>
              <a:sym typeface="Inter"/>
            </a:endParaRPr>
          </a:p>
        </p:txBody>
      </p:sp>
      <p:pic>
        <p:nvPicPr>
          <p:cNvPr id="637" name="Google Shape;637;p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44" name="Google Shape;644;p86"/>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dirty="0">
                <a:latin typeface="Inter"/>
                <a:ea typeface="Inter"/>
                <a:cs typeface="Inter"/>
                <a:sym typeface="Inter"/>
              </a:rPr>
              <a:t>Each group reports out: </a:t>
            </a:r>
          </a:p>
          <a:p>
            <a:pPr marL="0" marR="0" lvl="0" indent="0" algn="l" rtl="0">
              <a:lnSpc>
                <a:spcPct val="136000"/>
              </a:lnSpc>
              <a:spcBef>
                <a:spcPts val="0"/>
              </a:spcBef>
              <a:spcAft>
                <a:spcPts val="0"/>
              </a:spcAft>
              <a:buNone/>
            </a:pPr>
            <a:endParaRPr lang="en"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Which DST &amp; why</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What caught your attention</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What project stood out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What surprised you</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What aligns with your experience</a:t>
            </a:r>
            <a:endParaRPr sz="1600" dirty="0">
              <a:latin typeface="Inter"/>
              <a:ea typeface="Inter"/>
              <a:cs typeface="Inter"/>
              <a:sym typeface="Inter"/>
            </a:endParaRPr>
          </a:p>
        </p:txBody>
      </p:sp>
      <p:pic>
        <p:nvPicPr>
          <p:cNvPr id="646" name="Google Shape;646;p8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53" name="Google Shape;653;p87"/>
          <p:cNvSpPr/>
          <p:nvPr/>
        </p:nvSpPr>
        <p:spPr>
          <a:xfrm>
            <a:off x="609600" y="1295400"/>
            <a:ext cx="5989983"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dirty="0">
                <a:latin typeface="Inter"/>
                <a:ea typeface="Inter"/>
                <a:cs typeface="Inter"/>
                <a:sym typeface="Inter"/>
              </a:rPr>
              <a:t>Group debrief:</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Similarities/differences between DSTs?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Any innovative practices you noticed?</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How might this influence your approach to procurement?</a:t>
            </a:r>
            <a:endParaRPr sz="1600" dirty="0">
              <a:latin typeface="Inter"/>
              <a:ea typeface="Inter"/>
              <a:cs typeface="Inter"/>
              <a:sym typeface="Inter"/>
            </a:endParaRPr>
          </a:p>
        </p:txBody>
      </p:sp>
      <p:pic>
        <p:nvPicPr>
          <p:cNvPr id="655" name="Google Shape;655;p8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Introducing Casey and the CRM Project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SzPts val="1350"/>
              <a:buFont typeface="Arial" panose="020B0604020202020204" pitchFamily="34" charset="0"/>
              <a:buChar char="•"/>
            </a:pPr>
            <a:r>
              <a:rPr lang="en" sz="1600" dirty="0">
                <a:solidFill>
                  <a:schemeClr val="dk1"/>
                </a:solidFill>
                <a:latin typeface="Inter" panose="02000503000000020004" pitchFamily="2" charset="0"/>
                <a:ea typeface="Proxima Nova"/>
                <a:cs typeface="Proxima Nova"/>
                <a:sym typeface="Proxima Nova"/>
              </a:rPr>
              <a:t>What challenges is Casey already facing that reflect the realities of digital acquisition? </a:t>
            </a:r>
            <a:br>
              <a:rPr lang="en" sz="1600" dirty="0">
                <a:solidFill>
                  <a:schemeClr val="dk1"/>
                </a:solidFill>
                <a:latin typeface="Inter" panose="02000503000000020004" pitchFamily="2" charset="0"/>
                <a:ea typeface="Proxima Nova"/>
                <a:cs typeface="Proxima Nova"/>
                <a:sym typeface="Proxima Nova"/>
              </a:rPr>
            </a:br>
            <a:endParaRPr sz="1600" dirty="0">
              <a:solidFill>
                <a:schemeClr val="dk1"/>
              </a:solidFill>
              <a:latin typeface="Inter" panose="02000503000000020004" pitchFamily="2" charset="0"/>
              <a:ea typeface="Proxima Nova"/>
              <a:cs typeface="Proxima Nova"/>
              <a:sym typeface="Proxima Nova"/>
            </a:endParaRPr>
          </a:p>
          <a:p>
            <a:pPr marL="428625" lvl="0" indent="-285750" algn="l" rtl="0">
              <a:lnSpc>
                <a:spcPct val="115000"/>
              </a:lnSpc>
              <a:spcBef>
                <a:spcPts val="0"/>
              </a:spcBef>
              <a:spcAft>
                <a:spcPts val="0"/>
              </a:spcAft>
              <a:buSzPts val="1350"/>
              <a:buFont typeface="Arial" panose="020B0604020202020204" pitchFamily="34" charset="0"/>
              <a:buChar char="•"/>
            </a:pPr>
            <a:r>
              <a:rPr lang="en" sz="1600" dirty="0">
                <a:solidFill>
                  <a:schemeClr val="dk1"/>
                </a:solidFill>
                <a:latin typeface="Inter" panose="02000503000000020004" pitchFamily="2" charset="0"/>
                <a:ea typeface="Proxima Nova"/>
                <a:cs typeface="Proxima Nova"/>
                <a:sym typeface="Proxima Nova"/>
              </a:rPr>
              <a:t>What digital delivery challenges might Casey face based on what we know so far? </a:t>
            </a:r>
            <a:endParaRPr sz="1600" dirty="0">
              <a:latin typeface="Inter" panose="02000503000000020004" pitchFamily="2" charset="0"/>
              <a:ea typeface="Inter"/>
              <a:cs typeface="Inter"/>
              <a:sym typeface="Inter"/>
            </a:endParaRPr>
          </a:p>
        </p:txBody>
      </p:sp>
      <p:pic>
        <p:nvPicPr>
          <p:cNvPr id="605" name="Google Shape;605;p81"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a:spLocks noGrp="1"/>
          </p:cNvSpPr>
          <p:nvPr>
            <p:ph type="title" idx="4294967295"/>
          </p:nvPr>
        </p:nvSpPr>
        <p:spPr>
          <a:xfrm>
            <a:off x="609600" y="230028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Digital Services – The How</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Learn about your users’ needs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5"/>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Developing with the End User in Mind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dirty="0">
                <a:solidFill>
                  <a:srgbClr val="1B1B1B"/>
                </a:solidFill>
                <a:latin typeface="Inter"/>
                <a:ea typeface="Inter"/>
                <a:cs typeface="Inter"/>
                <a:sym typeface="Inter"/>
              </a:rPr>
              <a:t>Why This Matters</a:t>
            </a:r>
            <a:endParaRPr sz="1600" b="1" dirty="0">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Pace of digital change</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Pressure to deliver better services, faster</a:t>
            </a: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Government must work smarter, not just harder</a:t>
            </a:r>
            <a:endParaRPr sz="1600" dirty="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Start with the End User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 name="Google Shape;630;p85">
            <a:extLst>
              <a:ext uri="{FF2B5EF4-FFF2-40B4-BE49-F238E27FC236}">
                <a16:creationId xmlns:a16="http://schemas.microsoft.com/office/drawing/2014/main" id="{88A5C696-04B8-7529-2510-86F94053ACA2}"/>
              </a:ext>
            </a:extLst>
          </p:cNvPr>
          <p:cNvSpPr/>
          <p:nvPr/>
        </p:nvSpPr>
        <p:spPr>
          <a:xfrm>
            <a:off x="609600" y="1786886"/>
            <a:ext cx="7636500" cy="1569727"/>
          </a:xfrm>
          <a:prstGeom prst="rect">
            <a:avLst/>
          </a:prstGeom>
          <a:noFill/>
          <a:ln>
            <a:noFill/>
          </a:ln>
        </p:spPr>
        <p:txBody>
          <a:bodyPr spcFirstLastPara="1" wrap="square" lIns="91425" tIns="45700" rIns="91425" bIns="45700" anchor="ctr" anchorCtr="0">
            <a:noAutofit/>
          </a:bodyPr>
          <a:lstStyle/>
          <a:p>
            <a:pPr marL="428625" lvl="0" indent="-285750">
              <a:lnSpc>
                <a:spcPct val="115000"/>
              </a:lnSpc>
              <a:spcBef>
                <a:spcPts val="1200"/>
              </a:spcBef>
              <a:buClr>
                <a:srgbClr val="1B1B1B"/>
              </a:buClr>
              <a:buSzPts val="1350"/>
              <a:buFont typeface="Arial" panose="020B0604020202020204" pitchFamily="34" charset="0"/>
              <a:buChar char="•"/>
            </a:pPr>
            <a:r>
              <a:rPr lang="en" sz="1600" i="1" dirty="0">
                <a:solidFill>
                  <a:srgbClr val="1B1B1B"/>
                </a:solidFill>
                <a:latin typeface="Inter"/>
                <a:ea typeface="Inter"/>
                <a:cs typeface="Inter"/>
                <a:sym typeface="Inter"/>
              </a:rPr>
              <a:t>”Understand what people need” </a:t>
            </a:r>
            <a:r>
              <a:rPr lang="en" sz="1600" dirty="0">
                <a:solidFill>
                  <a:srgbClr val="1B1B1B"/>
                </a:solidFill>
                <a:latin typeface="Inter"/>
                <a:ea typeface="Inter"/>
                <a:cs typeface="Inter"/>
                <a:sym typeface="Inter"/>
              </a:rPr>
              <a:t>– Play 1, </a:t>
            </a:r>
            <a:r>
              <a:rPr lang="en" sz="1600" dirty="0">
                <a:solidFill>
                  <a:srgbClr val="1B1B1B"/>
                </a:solidFill>
                <a:latin typeface="Inter" panose="02000503000000020004" pitchFamily="2" charset="0"/>
                <a:ea typeface="Nunito"/>
                <a:cs typeface="Nunito"/>
                <a:sym typeface="Nunito"/>
              </a:rPr>
              <a:t>USDS Playbook</a:t>
            </a:r>
          </a:p>
          <a:p>
            <a:pPr marL="142875" lvl="0">
              <a:lnSpc>
                <a:spcPct val="115000"/>
              </a:lnSpc>
              <a:spcBef>
                <a:spcPts val="1200"/>
              </a:spcBef>
              <a:buClr>
                <a:srgbClr val="1B1B1B"/>
              </a:buClr>
              <a:buSzPts val="1350"/>
            </a:pPr>
            <a:endParaRPr sz="1600" dirty="0">
              <a:solidFill>
                <a:srgbClr val="1B1B1B"/>
              </a:solidFill>
              <a:latin typeface="Inter"/>
              <a:ea typeface="Inter"/>
              <a:cs typeface="Inter"/>
              <a:sym typeface="Inter"/>
            </a:endParaRPr>
          </a:p>
          <a:p>
            <a:pPr marL="428625" lvl="0" indent="-285750">
              <a:lnSpc>
                <a:spcPct val="115000"/>
              </a:lnSpc>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No matter </a:t>
            </a:r>
            <a:r>
              <a:rPr lang="en" sz="1600" dirty="0">
                <a:solidFill>
                  <a:srgbClr val="1B1B1B"/>
                </a:solidFill>
                <a:latin typeface="Inter" panose="02000503000000020004" pitchFamily="2" charset="0"/>
                <a:ea typeface="Nunito"/>
                <a:cs typeface="Nunito"/>
                <a:sym typeface="Nunito"/>
              </a:rPr>
              <a:t>the agency or service, users come first</a:t>
            </a:r>
            <a:endParaRPr lang="en" sz="1600" dirty="0">
              <a:solidFill>
                <a:srgbClr val="1B1B1B"/>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4" name="Google Shape;484;p66">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a:spLocks noGrp="1"/>
          </p:cNvSpPr>
          <p:nvPr>
            <p:ph type="title" idx="4294967295"/>
          </p:nvPr>
        </p:nvSpPr>
        <p:spPr>
          <a:xfrm>
            <a:off x="609600" y="2154767"/>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At the conclusion of this module, you will be able to</a:t>
            </a:r>
          </a:p>
        </p:txBody>
      </p:sp>
      <p:sp>
        <p:nvSpPr>
          <p:cNvPr id="487" name="Google Shape;487;p66"/>
          <p:cNvSpPr/>
          <p:nvPr/>
        </p:nvSpPr>
        <p:spPr>
          <a:xfrm>
            <a:off x="4227443" y="1298857"/>
            <a:ext cx="4078357" cy="25458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4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Define digital services.</a:t>
            </a:r>
            <a:endParaRPr sz="1600" dirty="0">
              <a:latin typeface="Inter"/>
              <a:ea typeface="Inter"/>
              <a:cs typeface="Inter"/>
              <a:sym typeface="Inter"/>
            </a:endParaRPr>
          </a:p>
          <a:p>
            <a:pPr marL="428625" marR="0" lvl="0" indent="-285750" algn="l" rtl="0">
              <a:lnSpc>
                <a:spcPct val="134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Identify key players in the digital services ecosystem.</a:t>
            </a:r>
            <a:endParaRPr sz="1600" dirty="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Identify strategies to help you identify user needs.</a:t>
            </a:r>
            <a:endParaRPr sz="1600"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Describe contemporary practices used to develop digital services.</a:t>
            </a:r>
            <a:endParaRPr sz="1600" dirty="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47" name="Google Shape;647;p87"/>
          <p:cNvSpPr txBox="1"/>
          <p:nvPr/>
        </p:nvSpPr>
        <p:spPr>
          <a:xfrm>
            <a:off x="782050" y="1185940"/>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dirty="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600"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600" dirty="0">
              <a:solidFill>
                <a:srgbClr val="1F2328"/>
              </a:solidFill>
              <a:highlight>
                <a:srgbClr val="FFFFFF"/>
              </a:highlight>
              <a:latin typeface="Inter"/>
              <a:ea typeface="Inter"/>
              <a:cs typeface="Inter"/>
              <a:sym typeface="Inter"/>
            </a:endParaRPr>
          </a:p>
        </p:txBody>
      </p:sp>
      <p:pic>
        <p:nvPicPr>
          <p:cNvPr id="648" name="Google Shape;648;p87"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UX Designer Paradox</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56" name="Google Shape;656;p88" descr="omic with three frames: The first frame is &quot;What we dream up at kickoff&quot; with a detailed rocket plan; the second frame is &quot;What we settle for at launch&quot; with a less extravagant plan of the rocket; the third frame is &quot;What the user needs&quot; with a bike and ramp"/>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5" name="Google Shape;665;p89"/>
          <p:cNvSpPr>
            <a:spLocks noGrp="1"/>
          </p:cNvSpPr>
          <p:nvPr>
            <p:ph type="title" idx="4294967295"/>
          </p:nvPr>
        </p:nvSpPr>
        <p:spPr>
          <a:xfrm>
            <a:off x="609600" y="618565"/>
            <a:ext cx="25995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Strategies</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pSp>
        <p:nvGrpSpPr>
          <p:cNvPr id="2" name="Group 1" descr="Do your research, Talk to real users, &#10;Use interviews, surveys, observation, &#10;Don’t rely on assumptions&#10;">
            <a:extLst>
              <a:ext uri="{FF2B5EF4-FFF2-40B4-BE49-F238E27FC236}">
                <a16:creationId xmlns:a16="http://schemas.microsoft.com/office/drawing/2014/main" id="{68C8F03E-53CE-6ACF-AEFB-F6B4EEC82B76}"/>
              </a:ext>
            </a:extLst>
          </p:cNvPr>
          <p:cNvGrpSpPr/>
          <p:nvPr/>
        </p:nvGrpSpPr>
        <p:grpSpPr>
          <a:xfrm>
            <a:off x="3352800" y="139950"/>
            <a:ext cx="2438400" cy="2153400"/>
            <a:chOff x="3352800" y="139950"/>
            <a:chExt cx="2438400" cy="215340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Talk to real users.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Use interviews, surveys, observation.</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Don’t rely on assumptions.</a:t>
              </a:r>
              <a:endParaRPr sz="1350" dirty="0">
                <a:latin typeface="Inter"/>
                <a:ea typeface="Inter"/>
                <a:cs typeface="Inter"/>
                <a:sym typeface="Inter"/>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Do your research</a:t>
              </a:r>
              <a:endParaRPr sz="1350" b="0" i="0" u="none" strike="noStrike" cap="none" dirty="0">
                <a:solidFill>
                  <a:schemeClr val="dk1"/>
                </a:solidFill>
                <a:latin typeface="Calibri"/>
                <a:ea typeface="Calibri"/>
                <a:cs typeface="Calibri"/>
                <a:sym typeface="Calibri"/>
              </a:endParaRPr>
            </a:p>
          </p:txBody>
        </p:sp>
      </p:grpSp>
      <p:grpSp>
        <p:nvGrpSpPr>
          <p:cNvPr id="3" name="Group 2" descr="Document and share, capture findings and patterns, share with teams and leadership, build shared understanding">
            <a:extLst>
              <a:ext uri="{FF2B5EF4-FFF2-40B4-BE49-F238E27FC236}">
                <a16:creationId xmlns:a16="http://schemas.microsoft.com/office/drawing/2014/main" id="{7B64C3DD-6856-CB4B-2B72-07142256BA19}"/>
              </a:ext>
            </a:extLst>
          </p:cNvPr>
          <p:cNvGrpSpPr/>
          <p:nvPr/>
        </p:nvGrpSpPr>
        <p:grpSpPr>
          <a:xfrm>
            <a:off x="6219400" y="139950"/>
            <a:ext cx="2528100" cy="2148900"/>
            <a:chOff x="6219400" y="139950"/>
            <a:chExt cx="2528100" cy="2148900"/>
          </a:xfrm>
        </p:grpSpPr>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dirty="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Capture findings and patterns.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Share with teams and leadership.</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Build shared understanding.</a:t>
              </a:r>
              <a:endParaRPr sz="1350" dirty="0">
                <a:latin typeface="Inter"/>
                <a:ea typeface="Inter"/>
                <a:cs typeface="Inter"/>
                <a:sym typeface="Inter"/>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Document and Share</a:t>
              </a:r>
              <a:endParaRPr sz="1350" i="0" u="none" strike="noStrike" cap="none" dirty="0">
                <a:solidFill>
                  <a:schemeClr val="dk1"/>
                </a:solidFill>
                <a:latin typeface="Inter"/>
                <a:ea typeface="Inter"/>
                <a:cs typeface="Inter"/>
                <a:sym typeface="Inter"/>
              </a:endParaRPr>
            </a:p>
          </p:txBody>
        </p:sp>
      </p:grpSp>
      <p:grpSp>
        <p:nvGrpSpPr>
          <p:cNvPr id="4" name="Group 3" descr="Test early and often, prototype early, keep testing througout development, use feedback to shape direction">
            <a:extLst>
              <a:ext uri="{FF2B5EF4-FFF2-40B4-BE49-F238E27FC236}">
                <a16:creationId xmlns:a16="http://schemas.microsoft.com/office/drawing/2014/main" id="{07FCD256-88D8-18AE-2F12-BCC875F17495}"/>
              </a:ext>
            </a:extLst>
          </p:cNvPr>
          <p:cNvGrpSpPr/>
          <p:nvPr/>
        </p:nvGrpSpPr>
        <p:grpSpPr>
          <a:xfrm>
            <a:off x="3352800" y="2535263"/>
            <a:ext cx="2650050" cy="2148900"/>
            <a:chOff x="3352800" y="2535263"/>
            <a:chExt cx="2650050" cy="2148900"/>
          </a:xfrm>
        </p:grpSpPr>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350" dirty="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Prototype early.</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Keep testing throughout development.</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Use feedback to shape direction.</a:t>
              </a:r>
              <a:endParaRPr sz="1350" dirty="0">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Test Early and Often</a:t>
              </a:r>
              <a:endParaRPr sz="1350" b="0" i="0" u="none" strike="noStrike" cap="none" dirty="0">
                <a:solidFill>
                  <a:schemeClr val="dk1"/>
                </a:solidFill>
                <a:latin typeface="Calibri"/>
                <a:ea typeface="Calibri"/>
                <a:cs typeface="Calibri"/>
                <a:sym typeface="Calibri"/>
              </a:endParaRPr>
            </a:p>
          </p:txBody>
        </p:sp>
      </p:grpSp>
      <p:grpSp>
        <p:nvGrpSpPr>
          <p:cNvPr id="5" name="Group 4" descr="Lead with user needs, create user stories, focus on what people actually want to do, let that guide development">
            <a:extLst>
              <a:ext uri="{FF2B5EF4-FFF2-40B4-BE49-F238E27FC236}">
                <a16:creationId xmlns:a16="http://schemas.microsoft.com/office/drawing/2014/main" id="{55E7366D-F502-2C74-5333-405D2ECBB753}"/>
              </a:ext>
            </a:extLst>
          </p:cNvPr>
          <p:cNvGrpSpPr/>
          <p:nvPr/>
        </p:nvGrpSpPr>
        <p:grpSpPr>
          <a:xfrm>
            <a:off x="6324575" y="2535263"/>
            <a:ext cx="2535775" cy="2148900"/>
            <a:chOff x="6324575" y="2535263"/>
            <a:chExt cx="2535775" cy="2148900"/>
          </a:xfrm>
        </p:grpSpPr>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dirty="0">
                <a:solidFill>
                  <a:srgbClr val="1B1B1B"/>
                </a:solidFill>
                <a:latin typeface="Nunito"/>
                <a:ea typeface="Nunito"/>
                <a:cs typeface="Nunito"/>
                <a:sym typeface="Nunito"/>
              </a:endParaRPr>
            </a:p>
            <a:p>
              <a:pPr marL="457200" lvl="0" indent="0" algn="l" rtl="0">
                <a:lnSpc>
                  <a:spcPct val="115000"/>
                </a:lnSpc>
                <a:spcBef>
                  <a:spcPts val="1200"/>
                </a:spcBef>
                <a:spcAft>
                  <a:spcPts val="0"/>
                </a:spcAft>
                <a:buNone/>
              </a:pPr>
              <a:endParaRPr sz="1350" dirty="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Create user stories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Focus on what people actually want to do.</a:t>
              </a: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Let that guide development.</a:t>
              </a:r>
              <a:br>
                <a:rPr lang="en" sz="1200" dirty="0">
                  <a:solidFill>
                    <a:srgbClr val="1B1B1B"/>
                  </a:solidFill>
                  <a:latin typeface="Nunito"/>
                  <a:ea typeface="Nunito"/>
                  <a:cs typeface="Nunito"/>
                  <a:sym typeface="Nunito"/>
                </a:rPr>
              </a:br>
              <a:endParaRPr dirty="0"/>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Lead with User Needs</a:t>
              </a:r>
              <a:endParaRPr sz="135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8" name="Google Shape;678;p90"/>
          <p:cNvSpPr>
            <a:spLocks noGrp="1"/>
          </p:cNvSpPr>
          <p:nvPr>
            <p:ph type="title" idx="4294967295"/>
          </p:nvPr>
        </p:nvSpPr>
        <p:spPr>
          <a:xfrm>
            <a:off x="609600" y="609600"/>
            <a:ext cx="797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Minimum Viable Product (MVP) and Lean Startup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77" name="Google Shape;677;p90"/>
          <p:cNvSpPr/>
          <p:nvPr/>
        </p:nvSpPr>
        <p:spPr>
          <a:xfrm>
            <a:off x="609600" y="1152300"/>
            <a:ext cx="7636500" cy="33816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600" dirty="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The MVP is a core component of of Lean Startup</a:t>
            </a:r>
            <a:endParaRPr sz="1600" dirty="0">
              <a:solidFill>
                <a:srgbClr val="1B1B1B"/>
              </a:solidFill>
              <a:latin typeface="Inter"/>
              <a:ea typeface="Inter"/>
              <a:cs typeface="Inter"/>
              <a:sym typeface="Inter"/>
            </a:endParaRPr>
          </a:p>
          <a:p>
            <a:pPr marL="885825" lvl="1" indent="-285750" algn="l" rtl="0">
              <a:lnSpc>
                <a:spcPct val="100000"/>
              </a:lnSpc>
              <a:spcBef>
                <a:spcPts val="0"/>
              </a:spcBef>
              <a:spcAft>
                <a:spcPts val="0"/>
              </a:spcAft>
              <a:buClr>
                <a:srgbClr val="1B1B1B"/>
              </a:buClr>
              <a:buSzPts val="1350"/>
              <a:buFont typeface="Courier New" panose="02070309020205020404" pitchFamily="49" charset="0"/>
              <a:buChar char="o"/>
            </a:pPr>
            <a:r>
              <a:rPr lang="en" sz="1600" dirty="0">
                <a:solidFill>
                  <a:srgbClr val="1B1B1B"/>
                </a:solidFill>
                <a:latin typeface="Inter"/>
                <a:ea typeface="Inter"/>
                <a:cs typeface="Inter"/>
                <a:sym typeface="Inter"/>
              </a:rPr>
              <a:t>Definition: The simplest version of your product to test hypotheses about customer needs</a:t>
            </a:r>
            <a:endParaRPr sz="1600" dirty="0">
              <a:solidFill>
                <a:srgbClr val="1B1B1B"/>
              </a:solidFill>
              <a:latin typeface="Inter"/>
              <a:ea typeface="Inter"/>
              <a:cs typeface="Inter"/>
              <a:sym typeface="Inter"/>
            </a:endParaRPr>
          </a:p>
          <a:p>
            <a:pPr marL="1343025" lvl="2" indent="-285750" algn="l" rtl="0">
              <a:lnSpc>
                <a:spcPct val="100000"/>
              </a:lnSpc>
              <a:spcBef>
                <a:spcPts val="0"/>
              </a:spcBef>
              <a:spcAft>
                <a:spcPts val="0"/>
              </a:spcAft>
              <a:buClr>
                <a:srgbClr val="1B1B1B"/>
              </a:buClr>
              <a:buSzPts val="1350"/>
              <a:buFont typeface="Wingdings" pitchFamily="2" charset="2"/>
              <a:buChar char="§"/>
            </a:pPr>
            <a:r>
              <a:rPr lang="en" sz="1600" dirty="0">
                <a:solidFill>
                  <a:srgbClr val="1B1B1B"/>
                </a:solidFill>
                <a:latin typeface="Inter"/>
                <a:ea typeface="Inter"/>
                <a:cs typeface="Inter"/>
                <a:sym typeface="Inter"/>
              </a:rPr>
              <a:t>Still needs to deliver value!</a:t>
            </a:r>
            <a:endParaRPr sz="1600" dirty="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Purpose: To validate assumptions and gather feedback</a:t>
            </a:r>
            <a:endParaRPr sz="1600" dirty="0">
              <a:solidFill>
                <a:srgbClr val="1B1B1B"/>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1"/>
          <p:cNvSpPr>
            <a:spLocks noGrp="1"/>
          </p:cNvSpPr>
          <p:nvPr>
            <p:ph type="title" idx="4294967295"/>
          </p:nvPr>
        </p:nvSpPr>
        <p:spPr>
          <a:xfrm>
            <a:off x="609600" y="609600"/>
            <a:ext cx="7404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does an MVP look like?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 name="Google Shape;693;p92">
            <a:extLst>
              <a:ext uri="{FF2B5EF4-FFF2-40B4-BE49-F238E27FC236}">
                <a16:creationId xmlns:a16="http://schemas.microsoft.com/office/drawing/2014/main" id="{63D43746-5144-4121-DF57-A0027D58B71F}"/>
              </a:ext>
            </a:extLst>
          </p:cNvPr>
          <p:cNvSpPr/>
          <p:nvPr/>
        </p:nvSpPr>
        <p:spPr>
          <a:xfrm>
            <a:off x="609600" y="1628500"/>
            <a:ext cx="6554700" cy="2031600"/>
          </a:xfrm>
          <a:prstGeom prst="rect">
            <a:avLst/>
          </a:prstGeom>
          <a:noFill/>
          <a:ln>
            <a:noFill/>
          </a:ln>
        </p:spPr>
        <p:txBody>
          <a:bodyPr spcFirstLastPara="1" wrap="square" lIns="91425" tIns="45700" rIns="91425" bIns="45700" anchor="ctr" anchorCtr="0">
            <a:noAutofit/>
          </a:bodyPr>
          <a:lstStyle/>
          <a:p>
            <a:pPr marL="142875" lvl="0" algn="l" rtl="0">
              <a:lnSpc>
                <a:spcPct val="136000"/>
              </a:lnSpc>
              <a:spcBef>
                <a:spcPts val="0"/>
              </a:spcBef>
              <a:spcAft>
                <a:spcPts val="0"/>
              </a:spcAft>
              <a:buSzPts val="1350"/>
            </a:pPr>
            <a:r>
              <a:rPr lang="en" sz="1600" dirty="0">
                <a:latin typeface="Inter"/>
                <a:ea typeface="Inter"/>
                <a:cs typeface="Inter"/>
                <a:sym typeface="Inter"/>
              </a:rPr>
              <a:t>It can be very simple:</a:t>
            </a:r>
          </a:p>
          <a:p>
            <a:pPr marL="142875" lvl="0" algn="l" rtl="0">
              <a:lnSpc>
                <a:spcPct val="136000"/>
              </a:lnSpc>
              <a:spcBef>
                <a:spcPts val="0"/>
              </a:spcBef>
              <a:spcAft>
                <a:spcPts val="0"/>
              </a:spcAft>
              <a:buSzPts val="1350"/>
            </a:pPr>
            <a:endParaRPr lang="en"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 wireframe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 clickable prototype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PowerPoint slide deck</a:t>
            </a:r>
          </a:p>
          <a:p>
            <a:pPr marL="457200" lvl="0" indent="-314325" algn="l" rtl="0">
              <a:lnSpc>
                <a:spcPct val="136000"/>
              </a:lnSpc>
              <a:spcBef>
                <a:spcPts val="0"/>
              </a:spcBef>
              <a:spcAft>
                <a:spcPts val="0"/>
              </a:spcAft>
              <a:buSzPts val="1350"/>
              <a:buFont typeface="Inter"/>
              <a:buChar char="●"/>
            </a:pPr>
            <a:endParaRPr lang="en" sz="1600" dirty="0">
              <a:latin typeface="Inter"/>
              <a:ea typeface="Inter"/>
              <a:cs typeface="Inter"/>
              <a:sym typeface="Inter"/>
            </a:endParaRPr>
          </a:p>
          <a:p>
            <a:pPr marL="142875" lvl="0" algn="l" rtl="0">
              <a:lnSpc>
                <a:spcPct val="136000"/>
              </a:lnSpc>
              <a:spcBef>
                <a:spcPts val="0"/>
              </a:spcBef>
              <a:spcAft>
                <a:spcPts val="0"/>
              </a:spcAft>
              <a:buSzPts val="1350"/>
            </a:pPr>
            <a:r>
              <a:rPr lang="en" sz="1600" dirty="0">
                <a:latin typeface="Inter"/>
                <a:ea typeface="Inter"/>
                <a:cs typeface="Inter"/>
                <a:sym typeface="Inter"/>
              </a:rPr>
              <a:t>It just needs to be “enough” to get real feedback. </a:t>
            </a:r>
            <a:endParaRPr sz="1600" dirty="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2"/>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happens after MVP testing?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Gather user feedback</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Document your findings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Analyze whether your assumptions were correct</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Pivot or persevere?</a:t>
            </a:r>
            <a:endParaRPr sz="1600" dirty="0">
              <a:latin typeface="Inter"/>
              <a:ea typeface="Inter"/>
              <a:cs typeface="Inter"/>
              <a:sym typeface="Inter"/>
            </a:endParaRPr>
          </a:p>
        </p:txBody>
      </p:sp>
      <p:pic>
        <p:nvPicPr>
          <p:cNvPr id="695" name="Google Shape;695;p92" descr="Pivot - arrow pointing backwards"/>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descr="Persevere - arrow pointing forward"/>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03" name="Google Shape;703;p93"/>
          <p:cNvSpPr/>
          <p:nvPr/>
        </p:nvSpPr>
        <p:spPr>
          <a:xfrm>
            <a:off x="609575" y="1694550"/>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dirty="0">
                <a:latin typeface="Inter"/>
                <a:ea typeface="Inter"/>
                <a:cs typeface="Inter"/>
                <a:sym typeface="Inter"/>
              </a:rPr>
              <a:t>Which of the following best describes the purpose of an MVP (Minimum Viable Product)?</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A. To deliver a final product as quickly as possible</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B. To create a highly detailed prototype with full functionality</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C. To test assumptions about user needs using a lightweight version of a product</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D. To present executive stakeholders with polished features for approval</a:t>
            </a:r>
            <a:endParaRPr sz="1600" dirty="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3" name="Google Shape;713;p94"/>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0" name="Google Shape;710;p94"/>
          <p:cNvSpPr/>
          <p:nvPr/>
        </p:nvSpPr>
        <p:spPr>
          <a:xfrm>
            <a:off x="609575" y="1839001"/>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dirty="0">
                <a:latin typeface="Inter"/>
                <a:ea typeface="Inter"/>
                <a:cs typeface="Inter"/>
                <a:sym typeface="Inter"/>
              </a:rPr>
              <a:t>Which of the following best describes the purpose of an MVP (Minimum Viable Product)?</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A. To deliver a final product as quickly as possible</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B. To create a highly detailed prototype with full functionality</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C. To test assumptions about user needs using a lightweight version of a product</a:t>
            </a:r>
            <a:endParaRPr sz="1600" dirty="0">
              <a:latin typeface="Inter"/>
              <a:ea typeface="Inter"/>
              <a:cs typeface="Inter"/>
              <a:sym typeface="Inter"/>
            </a:endParaRPr>
          </a:p>
          <a:p>
            <a:pPr marL="457200" lvl="0" indent="0" algn="l" rtl="0">
              <a:lnSpc>
                <a:spcPct val="115000"/>
              </a:lnSpc>
              <a:spcBef>
                <a:spcPts val="1200"/>
              </a:spcBef>
              <a:spcAft>
                <a:spcPts val="0"/>
              </a:spcAft>
              <a:buNone/>
            </a:pPr>
            <a:r>
              <a:rPr lang="en" sz="1600" dirty="0">
                <a:latin typeface="Inter"/>
                <a:ea typeface="Inter"/>
                <a:cs typeface="Inter"/>
                <a:sym typeface="Inter"/>
              </a:rPr>
              <a:t>D. To present executive stakeholders with polished features for approval</a:t>
            </a:r>
          </a:p>
          <a:p>
            <a:pPr marL="0" marR="0" lvl="0" indent="0" algn="l" rtl="0">
              <a:lnSpc>
                <a:spcPct val="136000"/>
              </a:lnSpc>
              <a:spcBef>
                <a:spcPts val="1200"/>
              </a:spcBef>
              <a:spcAft>
                <a:spcPts val="0"/>
              </a:spcAft>
              <a:buClr>
                <a:srgbClr val="000000"/>
              </a:buClr>
              <a:buSzPts val="1125"/>
              <a:buFont typeface="Inter"/>
              <a:buNone/>
            </a:pPr>
            <a:endParaRPr lang="en-US" sz="1350" dirty="0">
              <a:latin typeface="Inter"/>
              <a:ea typeface="Inter"/>
              <a:cs typeface="Inter"/>
              <a:sym typeface="Inter"/>
            </a:endParaRPr>
          </a:p>
        </p:txBody>
      </p:sp>
      <p:sp>
        <p:nvSpPr>
          <p:cNvPr id="711" name="Google Shape;711;p94" descr="Correct answer C. To test assumptions about user needs using a lightweight version of a product">
            <a:extLst>
              <a:ext uri="{C183D7F6-B498-43B3-948B-1728B52AA6E4}">
                <adec:decorative xmlns:adec="http://schemas.microsoft.com/office/drawing/2017/decorative" val="0"/>
              </a:ext>
            </a:extLst>
          </p:cNvPr>
          <p:cNvSpPr/>
          <p:nvPr/>
        </p:nvSpPr>
        <p:spPr>
          <a:xfrm>
            <a:off x="950976" y="2542032"/>
            <a:ext cx="6865200" cy="3201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5"/>
          <p:cNvSpPr>
            <a:spLocks noGrp="1"/>
          </p:cNvSpPr>
          <p:nvPr>
            <p:ph type="title" idx="4294967295"/>
          </p:nvPr>
        </p:nvSpPr>
        <p:spPr>
          <a:xfrm>
            <a:off x="609600" y="609600"/>
            <a:ext cx="6017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User Research Techniques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20" name="Google Shape;720;p95"/>
          <p:cNvSpPr/>
          <p:nvPr/>
        </p:nvSpPr>
        <p:spPr>
          <a:xfrm>
            <a:off x="609600" y="1635450"/>
            <a:ext cx="7636500" cy="18726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A/B Testing</a:t>
            </a: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Personas</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Journey Mapping</a:t>
            </a:r>
            <a:endParaRPr sz="1600" dirty="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A/B Testing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 method for testing and refining ideas in real time</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Can apply to layout, wording, imagery, or even button placement</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Turns subjective decisions into data-driven choices</a:t>
            </a:r>
            <a:endParaRPr sz="1600" dirty="0">
              <a:solidFill>
                <a:schemeClr val="dk1"/>
              </a:solidFill>
              <a:latin typeface="Inter"/>
              <a:ea typeface="Inter"/>
              <a:cs typeface="Inter"/>
              <a:sym typeface="Inter"/>
            </a:endParaRPr>
          </a:p>
        </p:txBody>
      </p:sp>
      <p:sp>
        <p:nvSpPr>
          <p:cNvPr id="731" name="Google Shape;731;p96"/>
          <p:cNvSpPr txBox="1"/>
          <p:nvPr/>
        </p:nvSpPr>
        <p:spPr>
          <a:xfrm>
            <a:off x="609574" y="2676451"/>
            <a:ext cx="4545521" cy="19338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dirty="0">
                <a:solidFill>
                  <a:schemeClr val="dk1"/>
                </a:solidFill>
                <a:latin typeface="Inter"/>
                <a:ea typeface="Inter"/>
                <a:cs typeface="Inter"/>
                <a:sym typeface="Inter"/>
              </a:rPr>
              <a:t>Why A/B Testing Works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rPr>
              <a:t>Provides quick, measurable feedback</a:t>
            </a:r>
            <a:endParaRPr sz="1600" dirty="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rPr>
              <a:t>Low-risk experimentation</a:t>
            </a:r>
            <a:endParaRPr sz="1600" dirty="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rPr>
              <a:t>Helps teams iterate faster and more confidently</a:t>
            </a:r>
            <a:endParaRPr sz="1600" dirty="0">
              <a:solidFill>
                <a:schemeClr val="dk1"/>
              </a:solidFill>
            </a:endParaRPr>
          </a:p>
        </p:txBody>
      </p:sp>
      <p:pic>
        <p:nvPicPr>
          <p:cNvPr id="730" name="Google Shape;730;p96" descr="Two different screens on a tablet, one marked A, one marked B"/>
          <p:cNvPicPr preferRelativeResize="0"/>
          <p:nvPr/>
        </p:nvPicPr>
        <p:blipFill>
          <a:blip r:embed="rId3">
            <a:alphaModFix/>
          </a:blip>
          <a:stretch>
            <a:fillRect/>
          </a:stretch>
        </p:blipFill>
        <p:spPr>
          <a:xfrm>
            <a:off x="5393425" y="2611675"/>
            <a:ext cx="3430927" cy="2288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Personas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Fictional characters based on real user data</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Focus on goals, behaviors, and needs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Help teams align around who they’re building for</a:t>
            </a:r>
            <a:endParaRPr sz="1600" dirty="0">
              <a:latin typeface="Inter"/>
              <a:ea typeface="Inter"/>
              <a:cs typeface="Inter"/>
              <a:sym typeface="Inter"/>
            </a:endParaRPr>
          </a:p>
        </p:txBody>
      </p:sp>
      <p:sp>
        <p:nvSpPr>
          <p:cNvPr id="740" name="Google Shape;740;p97"/>
          <p:cNvSpPr txBox="1"/>
          <p:nvPr/>
        </p:nvSpPr>
        <p:spPr>
          <a:xfrm>
            <a:off x="609575" y="2949600"/>
            <a:ext cx="6347816" cy="16506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dirty="0">
                <a:solidFill>
                  <a:schemeClr val="dk1"/>
                </a:solidFill>
                <a:latin typeface="Inter"/>
                <a:ea typeface="Inter"/>
                <a:cs typeface="Inter"/>
                <a:sym typeface="Inter"/>
              </a:rPr>
              <a:t>Why Personas Matter</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Help ground decisions in user reality</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Prevent teams from chasing trends or internal preferences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Anchor development to </a:t>
            </a:r>
            <a:r>
              <a:rPr lang="en" sz="1600" i="1" dirty="0">
                <a:solidFill>
                  <a:schemeClr val="dk1"/>
                </a:solidFill>
                <a:latin typeface="Inter"/>
                <a:ea typeface="Inter"/>
                <a:cs typeface="Inter"/>
                <a:sym typeface="Inter"/>
              </a:rPr>
              <a:t>what actually matters</a:t>
            </a:r>
            <a:r>
              <a:rPr lang="en" sz="1600" dirty="0">
                <a:solidFill>
                  <a:schemeClr val="dk1"/>
                </a:solidFill>
                <a:latin typeface="Inter"/>
                <a:ea typeface="Inter"/>
                <a:cs typeface="Inter"/>
                <a:sym typeface="Inter"/>
              </a:rPr>
              <a:t> to users</a:t>
            </a:r>
            <a:endParaRPr sz="1600" dirty="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7" name="Google Shape;747;p98"/>
          <p:cNvSpPr/>
          <p:nvPr/>
        </p:nvSpPr>
        <p:spPr>
          <a:xfrm>
            <a:off x="609575" y="1544293"/>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latin typeface="Inter"/>
                <a:ea typeface="Inter"/>
                <a:cs typeface="Inter"/>
                <a:sym typeface="Inter"/>
              </a:rPr>
              <a:t>Think about a service your agency provides. If you had to create a persona for one of your users, what are three things you would include about their needs or behaviors?</a:t>
            </a:r>
            <a:endParaRPr sz="1600" dirty="0">
              <a:latin typeface="Inter"/>
              <a:ea typeface="Inter"/>
              <a:cs typeface="Inter"/>
              <a:sym typeface="Inter"/>
            </a:endParaRPr>
          </a:p>
        </p:txBody>
      </p:sp>
      <p:pic>
        <p:nvPicPr>
          <p:cNvPr id="749" name="Google Shape;749;p9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Journey Mapping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Visualizes the user’s experience across touchpoints</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Includes feelings, questions, and moments of friction</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Often built </a:t>
            </a:r>
            <a:r>
              <a:rPr lang="en" sz="1600" i="1" dirty="0">
                <a:solidFill>
                  <a:schemeClr val="dk1"/>
                </a:solidFill>
                <a:latin typeface="Inter"/>
                <a:ea typeface="Inter"/>
                <a:cs typeface="Inter"/>
                <a:sym typeface="Inter"/>
              </a:rPr>
              <a:t>on top of</a:t>
            </a:r>
            <a:r>
              <a:rPr lang="en" sz="1600" dirty="0">
                <a:solidFill>
                  <a:schemeClr val="dk1"/>
                </a:solidFill>
                <a:latin typeface="Inter"/>
                <a:ea typeface="Inter"/>
                <a:cs typeface="Inter"/>
                <a:sym typeface="Inter"/>
              </a:rPr>
              <a:t> personas for deeper understanding</a:t>
            </a:r>
            <a:endParaRPr sz="1600" dirty="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these tools matter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4" name="Google Shape;764;p100"/>
          <p:cNvSpPr/>
          <p:nvPr/>
        </p:nvSpPr>
        <p:spPr>
          <a:xfrm>
            <a:off x="609575" y="1404750"/>
            <a:ext cx="7636500" cy="2239598"/>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A/B testing lets you experiment with confidence.</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Personas keep user needs front and center.</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Journey maps help teams empathize across the full experience.</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Together, they build better, user-aligned services.</a:t>
            </a:r>
            <a:endParaRPr sz="1600" dirty="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Contemporary Practices in Developing Digital Services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a:spLocks noGrp="1"/>
          </p:cNvSpPr>
          <p:nvPr>
            <p:ph type="title" idx="4294967295"/>
          </p:nvPr>
        </p:nvSpPr>
        <p:spPr>
          <a:xfrm>
            <a:off x="609600" y="2300300"/>
            <a:ext cx="50619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Methods: Agile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a:extLst>
              <a:ext uri="{C183D7F6-B498-43B3-948B-1728B52AA6E4}">
                <adec:decorative xmlns:adec="http://schemas.microsoft.com/office/drawing/2017/decorative" val="1"/>
              </a:ext>
            </a:extLst>
          </p:cNvPr>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Manifesto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786" name="Google Shape;786;p103" descr="Agile values are &quot;Individuals and Interactions over processes and tools&quot; &quot;Working software over comprehensive documentation&quot; Customer Collaboration over contract negotiation&quot; and &quot;Responding to Change over following a plan&quot;"/>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Agile - Iterative, feedback-driven development</a:t>
            </a:r>
            <a:endParaRPr sz="1600" dirty="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Responding to change over following a rigid plan</a:t>
            </a:r>
            <a:endParaRPr sz="1600" dirty="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Collaboration, adaptability, transparency</a:t>
            </a: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Culture shift/departure from waterfall delivery</a:t>
            </a:r>
            <a:br>
              <a:rPr lang="en" sz="1200" dirty="0">
                <a:solidFill>
                  <a:srgbClr val="1B1B1B"/>
                </a:solidFill>
                <a:latin typeface="Nunito"/>
                <a:ea typeface="Nunito"/>
                <a:cs typeface="Nunito"/>
                <a:sym typeface="Nunito"/>
              </a:rPr>
            </a:br>
            <a:endParaRPr sz="1125" dirty="0">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5"/>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elements of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Iterative development through sprints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Working product at sprint end</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Frequent demos and reviews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Continuous refinement and planning</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Transparency in workflows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Focus on working software over extensive documentation</a:t>
            </a:r>
            <a:endParaRPr sz="1350" dirty="0">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6"/>
          <p:cNvSpPr>
            <a:spLocks noGrp="1"/>
          </p:cNvSpPr>
          <p:nvPr>
            <p:ph type="title" idx="4294967295"/>
          </p:nvPr>
        </p:nvSpPr>
        <p:spPr>
          <a:xfrm>
            <a:off x="609600" y="609600"/>
            <a:ext cx="768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vs Artisanal vs Waterfall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9" name="Google Shape;809;p106"/>
          <p:cNvSpPr/>
          <p:nvPr/>
        </p:nvSpPr>
        <p:spPr>
          <a:xfrm>
            <a:off x="609575" y="1653750"/>
            <a:ext cx="7636500" cy="1836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Agile emphasizes communication, collaboration, and upfront documentation.</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Artisanal projects: unplanned, accumulated features, "spaghetti code".</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Waterfall: rigid, linear, delays feedback, costly changes.</a:t>
            </a:r>
            <a:endParaRPr sz="1600" dirty="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a:spLocks noGrp="1"/>
          </p:cNvSpPr>
          <p:nvPr>
            <p:ph type="title" idx="4294967295"/>
          </p:nvPr>
        </p:nvSpPr>
        <p:spPr>
          <a:xfrm>
            <a:off x="609600" y="2300288"/>
            <a:ext cx="6172200" cy="547688"/>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Digital Services – The Who and The What</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USDS Playbook and Agile</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u="sng" dirty="0">
                <a:solidFill>
                  <a:schemeClr val="hlink"/>
                </a:solidFill>
                <a:latin typeface="Inter"/>
                <a:ea typeface="Inter"/>
                <a:cs typeface="Inter"/>
                <a:sym typeface="Inter"/>
                <a:hlinkClick r:id="rId3"/>
              </a:rPr>
              <a:t>Play 4</a:t>
            </a:r>
            <a:r>
              <a:rPr lang="en" sz="1600" dirty="0">
                <a:solidFill>
                  <a:srgbClr val="1B1B1B"/>
                </a:solidFill>
                <a:latin typeface="Inter"/>
                <a:ea typeface="Inter"/>
                <a:cs typeface="Inter"/>
                <a:sym typeface="Inter"/>
              </a:rPr>
              <a:t>: Agile Development in the USDS Playbook.</a:t>
            </a:r>
            <a:endParaRPr sz="1600" dirty="0">
              <a:solidFill>
                <a:srgbClr val="1B1B1B"/>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Team Roles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dirty="0">
                <a:solidFill>
                  <a:srgbClr val="1F2328"/>
                </a:solidFill>
                <a:highlight>
                  <a:srgbClr val="FFFFFF"/>
                </a:highlight>
                <a:latin typeface="Inter"/>
                <a:ea typeface="Inter"/>
                <a:cs typeface="Inter"/>
                <a:sym typeface="Inter"/>
              </a:rPr>
              <a:t>Common roles include:</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Product Owner (PO) / Product Manager (</a:t>
            </a:r>
            <a:r>
              <a:rPr lang="en" b="1" dirty="0" err="1">
                <a:solidFill>
                  <a:srgbClr val="1F2328"/>
                </a:solidFill>
                <a:highlight>
                  <a:srgbClr val="FFFFFF"/>
                </a:highlight>
                <a:latin typeface="Inter"/>
                <a:ea typeface="Inter"/>
                <a:cs typeface="Inter"/>
                <a:sym typeface="Inter"/>
              </a:rPr>
              <a:t>PdM</a:t>
            </a:r>
            <a:r>
              <a:rPr lang="en" b="1" dirty="0">
                <a:solidFill>
                  <a:srgbClr val="1F2328"/>
                </a:solidFill>
                <a:highlight>
                  <a:srgbClr val="FFFFFF"/>
                </a:highlight>
                <a:latin typeface="Inter"/>
                <a:ea typeface="Inter"/>
                <a:cs typeface="Inter"/>
                <a:sym typeface="Inter"/>
              </a:rPr>
              <a:t>)</a:t>
            </a:r>
            <a:r>
              <a:rPr lang="en" dirty="0">
                <a:solidFill>
                  <a:srgbClr val="1F2328"/>
                </a:solidFill>
                <a:highlight>
                  <a:srgbClr val="FFFFFF"/>
                </a:highlight>
                <a:latin typeface="Inter"/>
                <a:ea typeface="Inter"/>
                <a:cs typeface="Inter"/>
                <a:sym typeface="Inter"/>
              </a:rPr>
              <a:t> – The expert who sets priorities, gathers requirements, and collaborates daily with the team.</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Scrum Master or Project Manager (</a:t>
            </a:r>
            <a:r>
              <a:rPr lang="en" b="1" dirty="0" err="1">
                <a:solidFill>
                  <a:srgbClr val="1F2328"/>
                </a:solidFill>
                <a:highlight>
                  <a:srgbClr val="FFFFFF"/>
                </a:highlight>
                <a:latin typeface="Inter"/>
                <a:ea typeface="Inter"/>
                <a:cs typeface="Inter"/>
                <a:sym typeface="Inter"/>
              </a:rPr>
              <a:t>PjM</a:t>
            </a:r>
            <a:r>
              <a:rPr lang="en" b="1" dirty="0">
                <a:solidFill>
                  <a:srgbClr val="1F2328"/>
                </a:solidFill>
                <a:highlight>
                  <a:srgbClr val="FFFFFF"/>
                </a:highlight>
                <a:latin typeface="Inter"/>
                <a:ea typeface="Inter"/>
                <a:cs typeface="Inter"/>
                <a:sym typeface="Inter"/>
              </a:rPr>
              <a:t>)</a:t>
            </a:r>
            <a:r>
              <a:rPr lang="en" dirty="0">
                <a:solidFill>
                  <a:srgbClr val="1F2328"/>
                </a:solidFill>
                <a:highlight>
                  <a:srgbClr val="FFFFFF"/>
                </a:highlight>
                <a:latin typeface="Inter"/>
                <a:ea typeface="Inter"/>
                <a:cs typeface="Inter"/>
                <a:sym typeface="Inter"/>
              </a:rPr>
              <a:t> – Facilitates meetings, resolves impediments, and supports team flow.</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Developers</a:t>
            </a:r>
            <a:r>
              <a:rPr lang="en" dirty="0">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Accessibility Specialist</a:t>
            </a:r>
            <a:r>
              <a:rPr lang="en" dirty="0">
                <a:solidFill>
                  <a:srgbClr val="1F2328"/>
                </a:solidFill>
                <a:highlight>
                  <a:srgbClr val="FFFFFF"/>
                </a:highlight>
                <a:latin typeface="Inter"/>
                <a:ea typeface="Inter"/>
                <a:cs typeface="Inter"/>
                <a:sym typeface="Inter"/>
              </a:rPr>
              <a:t> – Embeds Section 508 compliance throughout development.</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Security &amp; Compliance Expert</a:t>
            </a:r>
            <a:r>
              <a:rPr lang="en" dirty="0">
                <a:solidFill>
                  <a:srgbClr val="1F2328"/>
                </a:solidFill>
                <a:highlight>
                  <a:srgbClr val="FFFFFF"/>
                </a:highlight>
                <a:latin typeface="Inter"/>
                <a:ea typeface="Inter"/>
                <a:cs typeface="Inter"/>
                <a:sym typeface="Inter"/>
              </a:rPr>
              <a:t> – Oversees vulnerability testing, patching, and compliance reviews.</a:t>
            </a:r>
            <a:endParaRPr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dirty="0">
                <a:solidFill>
                  <a:srgbClr val="1F2328"/>
                </a:solidFill>
                <a:highlight>
                  <a:srgbClr val="FFFFFF"/>
                </a:highlight>
                <a:latin typeface="Inter"/>
                <a:ea typeface="Inter"/>
                <a:cs typeface="Inter"/>
                <a:sym typeface="Inter"/>
              </a:rPr>
              <a:t>HCD Designers &amp; Researchers</a:t>
            </a:r>
            <a:r>
              <a:rPr lang="en" dirty="0">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dirty="0">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Practices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3" name="Google Shape;833;p109"/>
          <p:cNvSpPr/>
          <p:nvPr/>
        </p:nvSpPr>
        <p:spPr>
          <a:xfrm>
            <a:off x="609575" y="1295400"/>
            <a:ext cx="7636500" cy="32289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Assign a Project Manager or Scrum Master</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Sprint planning, review, retrospective</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Daily stand-up</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Backlog refinement</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MVP approach</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Integrate HCD and Lean UX</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Prioritize accessibility</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Run usability tests frequently</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Combine Agile with DevOps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Create transparency via project scaffolding</a:t>
            </a:r>
            <a:endParaRPr sz="1350" dirty="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Agile is a mindset of continuous improvement.</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Open communication and user-centered design.</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Supporting digital transformation and informed procurement decisions.</a:t>
            </a:r>
            <a:endParaRPr sz="1600" dirty="0">
              <a:solidFill>
                <a:srgbClr val="1B1B1B"/>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dirty="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600" dirty="0">
              <a:solidFill>
                <a:srgbClr val="1B1B1B"/>
              </a:solidFill>
              <a:latin typeface="Inter"/>
              <a:ea typeface="Inter"/>
              <a:cs typeface="Inter"/>
              <a:sym typeface="Inter"/>
            </a:endParaRPr>
          </a:p>
        </p:txBody>
      </p:sp>
      <p:pic>
        <p:nvPicPr>
          <p:cNvPr id="851" name="Google Shape;851;p111"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Methods: HCD and </a:t>
            </a:r>
            <a:r>
              <a:rPr kumimoji="0" lang="en-US" sz="4000" b="1" i="0" u="none" strike="noStrike" kern="0" cap="none" spc="0" normalizeH="0" baseline="0" noProof="0" dirty="0" err="1">
                <a:ln>
                  <a:noFill/>
                </a:ln>
                <a:solidFill>
                  <a:srgbClr val="1F2328"/>
                </a:solidFill>
                <a:effectLst/>
                <a:highlight>
                  <a:srgbClr val="FFFFFF"/>
                </a:highlight>
                <a:uLnTx/>
                <a:uFillTx/>
                <a:latin typeface="Calibri"/>
                <a:ea typeface="Calibri"/>
                <a:cs typeface="Calibri"/>
                <a:sym typeface="Calibri"/>
              </a:rPr>
              <a:t>DevSecOps</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3"/>
          <p:cNvSpPr>
            <a:spLocks noGrp="1"/>
          </p:cNvSpPr>
          <p:nvPr>
            <p:ph type="title" idx="4294967295"/>
          </p:nvPr>
        </p:nvSpPr>
        <p:spPr>
          <a:xfrm>
            <a:off x="609600" y="609600"/>
            <a:ext cx="6764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What is Human-Centered Design (HCD)?</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Definition: Putting people at the heart of the design process.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Focus on understanding user needs, behaviors, and emotions.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HCD in federal digital service projects: A mindset and methodology.</a:t>
            </a:r>
            <a:endParaRPr sz="1600" dirty="0">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sp>
        <p:nvSpPr>
          <p:cNvPr id="874" name="Google Shape;874;p11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Core principles of HCD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72" name="Google Shape;872;p1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154729" y="1404750"/>
            <a:ext cx="3988575" cy="3274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Empathy</a:t>
            </a:r>
            <a:r>
              <a:rPr lang="en" dirty="0">
                <a:solidFill>
                  <a:srgbClr val="1B1B1B"/>
                </a:solidFill>
                <a:latin typeface="Inter"/>
                <a:ea typeface="Inter"/>
                <a:cs typeface="Inter"/>
                <a:sym typeface="Inter"/>
              </a:rPr>
              <a:t>: Understanding user experiences.</a:t>
            </a:r>
            <a:endParaRPr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User Research</a:t>
            </a:r>
            <a:r>
              <a:rPr lang="en" dirty="0">
                <a:solidFill>
                  <a:srgbClr val="1B1B1B"/>
                </a:solidFill>
                <a:latin typeface="Inter"/>
                <a:ea typeface="Inter"/>
                <a:cs typeface="Inter"/>
                <a:sym typeface="Inter"/>
              </a:rPr>
              <a:t>: Engaging directly </a:t>
            </a:r>
            <a:br>
              <a:rPr lang="en" dirty="0">
                <a:solidFill>
                  <a:srgbClr val="1B1B1B"/>
                </a:solidFill>
                <a:latin typeface="Inter"/>
                <a:ea typeface="Inter"/>
                <a:cs typeface="Inter"/>
                <a:sym typeface="Inter"/>
              </a:rPr>
            </a:br>
            <a:r>
              <a:rPr lang="en" dirty="0">
                <a:solidFill>
                  <a:srgbClr val="1B1B1B"/>
                </a:solidFill>
                <a:latin typeface="Inter"/>
                <a:ea typeface="Inter"/>
                <a:cs typeface="Inter"/>
                <a:sym typeface="Inter"/>
              </a:rPr>
              <a:t>with users.</a:t>
            </a:r>
            <a:endParaRPr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Iterations</a:t>
            </a:r>
            <a:r>
              <a:rPr lang="en" dirty="0">
                <a:solidFill>
                  <a:srgbClr val="1B1B1B"/>
                </a:solidFill>
                <a:latin typeface="Inter"/>
                <a:ea typeface="Inter"/>
                <a:cs typeface="Inter"/>
                <a:sym typeface="Inter"/>
              </a:rPr>
              <a:t>: Testing and refining solutions.</a:t>
            </a:r>
            <a:endParaRPr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Usability Testing</a:t>
            </a:r>
            <a:r>
              <a:rPr lang="en" dirty="0">
                <a:solidFill>
                  <a:srgbClr val="1B1B1B"/>
                </a:solidFill>
                <a:latin typeface="Inter"/>
                <a:ea typeface="Inter"/>
                <a:cs typeface="Inter"/>
                <a:sym typeface="Inter"/>
              </a:rPr>
              <a:t>: Ongoing user interaction with prototypes.</a:t>
            </a:r>
            <a:endParaRPr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Design for Everyone</a:t>
            </a:r>
            <a:r>
              <a:rPr lang="en" dirty="0">
                <a:solidFill>
                  <a:srgbClr val="1B1B1B"/>
                </a:solidFill>
                <a:latin typeface="Inter"/>
                <a:ea typeface="Inter"/>
                <a:cs typeface="Inter"/>
                <a:sym typeface="Inter"/>
              </a:rPr>
              <a:t>: Inclusive </a:t>
            </a:r>
            <a:br>
              <a:rPr lang="en" dirty="0">
                <a:solidFill>
                  <a:srgbClr val="1B1B1B"/>
                </a:solidFill>
                <a:latin typeface="Inter"/>
                <a:ea typeface="Inter"/>
                <a:cs typeface="Inter"/>
                <a:sym typeface="Inter"/>
              </a:rPr>
            </a:br>
            <a:r>
              <a:rPr lang="en" dirty="0">
                <a:solidFill>
                  <a:srgbClr val="1B1B1B"/>
                </a:solidFill>
                <a:latin typeface="Inter"/>
                <a:ea typeface="Inter"/>
                <a:cs typeface="Inter"/>
                <a:sym typeface="Inter"/>
              </a:rPr>
              <a:t>design and accessibility.</a:t>
            </a:r>
            <a:endParaRPr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dirty="0">
                <a:solidFill>
                  <a:srgbClr val="1B1B1B"/>
                </a:solidFill>
                <a:latin typeface="Inter"/>
                <a:ea typeface="Inter"/>
                <a:cs typeface="Inter"/>
                <a:sym typeface="Inter"/>
              </a:rPr>
              <a:t>Collaboration</a:t>
            </a:r>
            <a:r>
              <a:rPr lang="en" dirty="0">
                <a:solidFill>
                  <a:srgbClr val="1B1B1B"/>
                </a:solidFill>
                <a:latin typeface="Inter"/>
                <a:ea typeface="Inter"/>
                <a:cs typeface="Inter"/>
                <a:sym typeface="Inter"/>
              </a:rPr>
              <a:t>: Cross-functional teamwork.</a:t>
            </a:r>
            <a:endParaRPr dirty="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00" dirty="0">
              <a:latin typeface="Inter"/>
              <a:ea typeface="Inter"/>
              <a:cs typeface="Inter"/>
              <a:sym typeface="Inter"/>
            </a:endParaRPr>
          </a:p>
        </p:txBody>
      </p:sp>
      <p:pic>
        <p:nvPicPr>
          <p:cNvPr id="871" name="Google Shape;871;p114" descr="Circular diagram illustrating a human-centered design process. The outer ring is divided into three segments: &quot;Understanding User Needs&quot;, &quot;Designing for Their Needs&quot;, and &quot;Getting Them Engaged&quot;. Each segment lists related activities: &quot;Understanding User Needs&quot; includes Quantitative Research, Qualitative Research, and Ethnography; &quot;Designing for Their Needs&quot; includes Usability Testing, Prototyping, and Co-Creation; &quot;Getting Them Engaged&quot; includes Community Engagement, Awareness &amp; Access, and Messaging &amp; Communication. The inner circle is labeled &quot;Synthesizing Insights into Actions,&quot; surrounded by arrows indicating a flow from &quot;Strategy &amp; Assessment&quot; on the left to &quot;Program Design &amp; Implementation&quot; on the right."/>
          <p:cNvPicPr preferRelativeResize="0"/>
          <p:nvPr/>
        </p:nvPicPr>
        <p:blipFill>
          <a:blip r:embed="rId3">
            <a:alphaModFix/>
          </a:blip>
          <a:stretch>
            <a:fillRect/>
          </a:stretch>
        </p:blipFill>
        <p:spPr>
          <a:xfrm>
            <a:off x="3693923" y="1295400"/>
            <a:ext cx="5450077" cy="3274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5"/>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HCD in Government</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Shifting focus from policy/system constraints to user needs.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Ensuring digital tools are functional, equitable, and accessible.</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Real-world example: </a:t>
            </a:r>
            <a:r>
              <a:rPr lang="en" sz="1600" dirty="0" err="1">
                <a:solidFill>
                  <a:srgbClr val="1B1B1B"/>
                </a:solidFill>
                <a:latin typeface="Inter"/>
                <a:ea typeface="Inter"/>
                <a:cs typeface="Inter"/>
                <a:sym typeface="Inter"/>
              </a:rPr>
              <a:t>VA.gov</a:t>
            </a:r>
            <a:r>
              <a:rPr lang="en" sz="1600" dirty="0">
                <a:solidFill>
                  <a:srgbClr val="1B1B1B"/>
                </a:solidFill>
                <a:latin typeface="Inter"/>
                <a:ea typeface="Inter"/>
                <a:cs typeface="Inter"/>
                <a:sym typeface="Inter"/>
              </a:rPr>
              <a:t> redesign.</a:t>
            </a:r>
            <a:endParaRPr sz="1600" dirty="0">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t>
            </a: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89" name="Google Shape;889;p116"/>
          <p:cNvSpPr/>
          <p:nvPr/>
        </p:nvSpPr>
        <p:spPr>
          <a:xfrm>
            <a:off x="609575" y="1473901"/>
            <a:ext cx="7636500" cy="2374200"/>
          </a:xfrm>
          <a:prstGeom prst="rect">
            <a:avLst/>
          </a:prstGeom>
          <a:noFill/>
          <a:ln>
            <a:noFill/>
          </a:ln>
        </p:spPr>
        <p:txBody>
          <a:bodyPr spcFirstLastPara="1" wrap="square" lIns="91425" tIns="45700" rIns="91425" bIns="45700" anchor="ctr" anchorCtr="0">
            <a:noAutofit/>
          </a:bodyPr>
          <a:lstStyle/>
          <a:p>
            <a:pPr marL="428625" lvl="0" indent="-285750">
              <a:lnSpc>
                <a:spcPct val="115000"/>
              </a:lnSpc>
              <a:buClr>
                <a:srgbClr val="1B1B1B"/>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Definition: </a:t>
            </a:r>
            <a:r>
              <a:rPr lang="en" sz="1600" dirty="0">
                <a:solidFill>
                  <a:srgbClr val="1B1B1B"/>
                </a:solidFill>
                <a:latin typeface="Inter"/>
                <a:ea typeface="Inter"/>
                <a:cs typeface="Inter"/>
                <a:sym typeface="Inter"/>
              </a:rPr>
              <a:t>Integrating </a:t>
            </a:r>
            <a:r>
              <a:rPr lang="en" sz="1600" b="1" dirty="0">
                <a:solidFill>
                  <a:srgbClr val="1B1B1B"/>
                </a:solidFill>
                <a:latin typeface="Inter"/>
                <a:ea typeface="Inter"/>
                <a:cs typeface="Inter"/>
                <a:sym typeface="Inter"/>
              </a:rPr>
              <a:t>Dev</a:t>
            </a:r>
            <a:r>
              <a:rPr lang="en" sz="1600" dirty="0">
                <a:solidFill>
                  <a:srgbClr val="1B1B1B"/>
                </a:solidFill>
                <a:latin typeface="Inter"/>
                <a:ea typeface="Inter"/>
                <a:cs typeface="Inter"/>
                <a:sym typeface="Inter"/>
              </a:rPr>
              <a:t>elopment, </a:t>
            </a:r>
            <a:r>
              <a:rPr lang="en" sz="1600" b="1" dirty="0">
                <a:solidFill>
                  <a:srgbClr val="1B1B1B"/>
                </a:solidFill>
                <a:latin typeface="Inter"/>
                <a:ea typeface="Inter"/>
                <a:cs typeface="Inter"/>
                <a:sym typeface="Inter"/>
              </a:rPr>
              <a:t>Sec</a:t>
            </a:r>
            <a:r>
              <a:rPr lang="en" sz="1600" dirty="0">
                <a:solidFill>
                  <a:srgbClr val="1B1B1B"/>
                </a:solidFill>
                <a:latin typeface="Inter"/>
                <a:ea typeface="Inter"/>
                <a:cs typeface="Inter"/>
                <a:sym typeface="Inter"/>
              </a:rPr>
              <a:t>urity, and </a:t>
            </a:r>
            <a:r>
              <a:rPr lang="en" sz="1600" b="1" dirty="0">
                <a:solidFill>
                  <a:srgbClr val="1B1B1B"/>
                </a:solidFill>
                <a:latin typeface="Inter"/>
                <a:ea typeface="Inter"/>
                <a:cs typeface="Inter"/>
                <a:sym typeface="Inter"/>
              </a:rPr>
              <a:t>Op</a:t>
            </a:r>
            <a:r>
              <a:rPr lang="en" sz="1600" dirty="0">
                <a:solidFill>
                  <a:srgbClr val="1B1B1B"/>
                </a:solidFill>
                <a:latin typeface="Inter"/>
                <a:ea typeface="Inter"/>
                <a:cs typeface="Inter"/>
                <a:sym typeface="Inter"/>
              </a:rPr>
              <a:t>eration</a:t>
            </a:r>
            <a:r>
              <a:rPr lang="en" sz="1600" b="1" dirty="0">
                <a:solidFill>
                  <a:srgbClr val="1B1B1B"/>
                </a:solidFill>
                <a:latin typeface="Inter"/>
                <a:ea typeface="Inter"/>
                <a:cs typeface="Inter"/>
                <a:sym typeface="Inter"/>
              </a:rPr>
              <a:t>s.</a:t>
            </a:r>
            <a:endParaRPr lang="en" sz="1600" dirty="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Automating code deployment and maintenance tasks.</a:t>
            </a:r>
            <a:endParaRPr sz="1600" dirty="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dirty="0">
                <a:solidFill>
                  <a:srgbClr val="1B1B1B"/>
                </a:solidFill>
                <a:latin typeface="Inter"/>
                <a:ea typeface="Inter"/>
                <a:cs typeface="Inter"/>
                <a:sym typeface="Inter"/>
              </a:rPr>
              <a:t>CI/CD pipeline: Continuous Integration and Continuous Delivery</a:t>
            </a:r>
            <a:endParaRPr sz="1600" dirty="0">
              <a:solidFill>
                <a:srgbClr val="1B1B1B"/>
              </a:solidFill>
              <a:latin typeface="Inter"/>
              <a:ea typeface="Inter"/>
              <a:cs typeface="Inter"/>
              <a:sym typeface="Inter"/>
            </a:endParaRPr>
          </a:p>
          <a:p>
            <a:pPr marL="885825" lvl="1" indent="-285750" algn="l" rtl="0">
              <a:lnSpc>
                <a:spcPct val="115000"/>
              </a:lnSpc>
              <a:spcBef>
                <a:spcPts val="0"/>
              </a:spcBef>
              <a:spcAft>
                <a:spcPts val="0"/>
              </a:spcAft>
              <a:buClr>
                <a:srgbClr val="1B1B1B"/>
              </a:buClr>
              <a:buSzPts val="1350"/>
              <a:buFont typeface="Courier New" panose="02070309020205020404" pitchFamily="49" charset="0"/>
              <a:buChar char="o"/>
            </a:pPr>
            <a:r>
              <a:rPr lang="en" sz="1600" dirty="0">
                <a:solidFill>
                  <a:srgbClr val="1B1B1B"/>
                </a:solidFill>
                <a:latin typeface="Inter"/>
                <a:ea typeface="Inter"/>
                <a:cs typeface="Inter"/>
                <a:sym typeface="Inter"/>
              </a:rPr>
              <a:t>Enables teams to make small, frequent updates to software to get to production quickly</a:t>
            </a:r>
            <a:endParaRPr sz="1600" dirty="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a:spLocks noGrp="1"/>
          </p:cNvSpPr>
          <p:nvPr>
            <p:ph type="title" idx="4294967295"/>
          </p:nvPr>
        </p:nvSpPr>
        <p:spPr>
          <a:xfrm>
            <a:off x="609575" y="384000"/>
            <a:ext cx="7636500" cy="685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800"/>
              </a:spcBef>
              <a:spcAft>
                <a:spcPts val="0"/>
              </a:spcAft>
              <a:buClr>
                <a:schemeClr val="dk1"/>
              </a:buClr>
              <a:buSzPts val="1100"/>
              <a:buFont typeface="Arial"/>
              <a:buNone/>
              <a:tabLst/>
              <a:defRPr/>
            </a:pPr>
            <a:r>
              <a:rPr kumimoji="0" lang="en-US" sz="3200" b="0" i="0" u="none" strike="noStrike" kern="0" cap="none" spc="0" normalizeH="0" baseline="0" noProof="0" dirty="0">
                <a:ln>
                  <a:noFill/>
                </a:ln>
                <a:solidFill>
                  <a:schemeClr val="dk1"/>
                </a:solidFill>
                <a:effectLst/>
                <a:uLnTx/>
                <a:uFillTx/>
                <a:latin typeface="Calibri"/>
                <a:ea typeface="Calibri"/>
                <a:cs typeface="Calibri"/>
                <a:sym typeface="Calibri"/>
              </a:rPr>
              <a:t>Defining Digital Services </a:t>
            </a:r>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123E586-E142-C857-FF84-8F655451080C}"/>
              </a:ext>
            </a:extLst>
          </p:cNvPr>
          <p:cNvSpPr>
            <a:spLocks noGrp="1"/>
          </p:cNvSpPr>
          <p:nvPr>
            <p:ph type="title" idx="4294967295"/>
          </p:nvPr>
        </p:nvSpPr>
        <p:spPr>
          <a:xfrm>
            <a:off x="628650" y="-993775"/>
            <a:ext cx="7886700" cy="993775"/>
          </a:xfrm>
          <a:prstGeom prst="rect">
            <a:avLst/>
          </a:prstGeom>
        </p:spPr>
        <p:txBody>
          <a:bodyPr anchor="b"/>
          <a:lstStyle/>
          <a:p>
            <a:r>
              <a:rPr lang="en-US" dirty="0" err="1"/>
              <a:t>DevSecOps</a:t>
            </a:r>
            <a:r>
              <a:rPr lang="en-US" dirty="0"/>
              <a:t> – The Old Way</a:t>
            </a:r>
          </a:p>
        </p:txBody>
      </p:sp>
      <p:pic>
        <p:nvPicPr>
          <p:cNvPr id="897" name="Google Shape;897;p117" descr="Diagram illustrating the 'Old Way' of DevOps, showing a linear flow from Code by Developers, to Build, then Test, Release, and Operate, with handoffs between each stage."/>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BFFD081E-77FE-BB2D-4E7D-87DE38FCAED3}"/>
              </a:ext>
            </a:extLst>
          </p:cNvPr>
          <p:cNvSpPr>
            <a:spLocks noGrp="1"/>
          </p:cNvSpPr>
          <p:nvPr>
            <p:ph type="title" idx="4294967295"/>
          </p:nvPr>
        </p:nvSpPr>
        <p:spPr>
          <a:xfrm>
            <a:off x="628650" y="-993775"/>
            <a:ext cx="7886700" cy="993775"/>
          </a:xfrm>
          <a:prstGeom prst="rect">
            <a:avLst/>
          </a:prstGeom>
        </p:spPr>
        <p:txBody>
          <a:bodyPr anchor="b"/>
          <a:lstStyle/>
          <a:p>
            <a:r>
              <a:rPr lang="en-US" dirty="0" err="1"/>
              <a:t>DevSecOps</a:t>
            </a:r>
            <a:r>
              <a:rPr lang="en-US" dirty="0"/>
              <a:t> – The New Way</a:t>
            </a:r>
          </a:p>
        </p:txBody>
      </p:sp>
      <p:pic>
        <p:nvPicPr>
          <p:cNvPr id="904" name="Google Shape;904;p118" descr="Diagram illustrating the 'New Way' of DevOps, showing a continuous, circular flow of Code, Build, Test, Release, and Operate, with a central team of developers."/>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9"/>
          <p:cNvSpPr>
            <a:spLocks noGrp="1"/>
          </p:cNvSpPr>
          <p:nvPr>
            <p:ph type="title" idx="4294967295"/>
          </p:nvPr>
        </p:nvSpPr>
        <p:spPr>
          <a:xfrm>
            <a:off x="609600" y="609600"/>
            <a:ext cx="7350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on Federal Projects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1" name="Google Shape;911;p119"/>
          <p:cNvSpPr/>
          <p:nvPr/>
        </p:nvSpPr>
        <p:spPr>
          <a:xfrm>
            <a:off x="609575" y="1749306"/>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err="1">
                <a:latin typeface="Inter"/>
                <a:ea typeface="Inter"/>
                <a:cs typeface="Inter"/>
                <a:sym typeface="Inter"/>
              </a:rPr>
              <a:t>DevSecOps</a:t>
            </a:r>
            <a:r>
              <a:rPr lang="en" sz="1600" dirty="0">
                <a:latin typeface="Inter"/>
                <a:ea typeface="Inter"/>
                <a:cs typeface="Inter"/>
                <a:sym typeface="Inter"/>
              </a:rPr>
              <a:t> helps federal agencies deliver stable, scalable, and secure digital services that meet mission needs—without sacrificing speed, quality, or compliance.</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Automates code deployment and testing to reduce manual errors</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Speeds delivery of new features while maintaining security</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Maintains robust, compliant systems with continuous monitoring</a:t>
            </a:r>
            <a:endParaRPr sz="1600" dirty="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Supports secure data handling and reliable backups</a:t>
            </a:r>
            <a:endParaRPr sz="1600" dirty="0">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20"/>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HCD + </a:t>
            </a:r>
            <a:r>
              <a:rPr kumimoji="0" lang="en-US" sz="2250" b="1" i="0" u="none" strike="noStrike" kern="0" cap="none" spc="0" normalizeH="0" baseline="0" noProof="0" dirty="0" err="1">
                <a:ln>
                  <a:noFill/>
                </a:ln>
                <a:solidFill>
                  <a:srgbClr val="1F2328"/>
                </a:solidFill>
                <a:effectLst/>
                <a:highlight>
                  <a:srgbClr val="FFFFFF"/>
                </a:highlight>
                <a:uLnTx/>
                <a:uFillTx/>
                <a:latin typeface="Inter"/>
                <a:ea typeface="Inter"/>
                <a:cs typeface="Inter"/>
                <a:sym typeface="Inter"/>
              </a:rPr>
              <a:t>DevSecOps</a:t>
            </a: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 The power combo</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"Design is the compass, and </a:t>
            </a:r>
            <a:r>
              <a:rPr lang="en" sz="1600" dirty="0" err="1">
                <a:solidFill>
                  <a:srgbClr val="1B1B1B"/>
                </a:solidFill>
                <a:latin typeface="Nunito"/>
                <a:ea typeface="Nunito"/>
                <a:cs typeface="Nunito"/>
                <a:sym typeface="Nunito"/>
              </a:rPr>
              <a:t>DevSecOps</a:t>
            </a:r>
            <a:r>
              <a:rPr lang="en" sz="1600" dirty="0">
                <a:solidFill>
                  <a:srgbClr val="1B1B1B"/>
                </a:solidFill>
                <a:latin typeface="Nunito"/>
                <a:ea typeface="Nunito"/>
                <a:cs typeface="Nunito"/>
                <a:sym typeface="Nunito"/>
              </a:rPr>
              <a:t> is the engine."</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Combined approach supports user value + technical reliability</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Promotes shared responsibility across teams</a:t>
            </a:r>
            <a:endParaRPr sz="1600" dirty="0">
              <a:solidFill>
                <a:srgbClr val="1B1B1B"/>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2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Create a Sprint Backlog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7" name="Google Shape;927;p121"/>
          <p:cNvSpPr/>
          <p:nvPr/>
        </p:nvSpPr>
        <p:spPr>
          <a:xfrm>
            <a:off x="609575" y="161133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dirty="0">
                <a:solidFill>
                  <a:schemeClr val="dk1"/>
                </a:solidFill>
                <a:latin typeface="Inter"/>
                <a:ea typeface="Inter"/>
                <a:cs typeface="Inter"/>
                <a:sym typeface="Inter"/>
              </a:rPr>
              <a:t>Using a fictional case study (e.g., a federal agency project) to create a sample sprint backlog, breaking it into user stories. </a:t>
            </a:r>
            <a:endParaRPr sz="1600" dirty="0">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1600" dirty="0">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sz="1600" dirty="0">
                <a:solidFill>
                  <a:schemeClr val="dk1"/>
                </a:solidFill>
                <a:latin typeface="Inter"/>
                <a:ea typeface="Inter"/>
                <a:cs typeface="Inter"/>
                <a:sym typeface="Inter"/>
              </a:rPr>
              <a:t>Participants will work in groups to prioritize tasks and plan the sprint.</a:t>
            </a:r>
            <a:r>
              <a:rPr lang="en" sz="1600" b="1" dirty="0">
                <a:solidFill>
                  <a:srgbClr val="1B1B1B"/>
                </a:solidFill>
                <a:latin typeface="Inter"/>
                <a:ea typeface="Inter"/>
                <a:cs typeface="Inter"/>
                <a:sym typeface="Inter"/>
              </a:rPr>
              <a:t> </a:t>
            </a:r>
            <a:endParaRPr sz="1600" dirty="0">
              <a:solidFill>
                <a:srgbClr val="1B1B1B"/>
              </a:solidFill>
              <a:latin typeface="Inter"/>
              <a:ea typeface="Inter"/>
              <a:cs typeface="Inter"/>
              <a:sym typeface="Inter"/>
            </a:endParaRPr>
          </a:p>
        </p:txBody>
      </p:sp>
      <p:pic>
        <p:nvPicPr>
          <p:cNvPr id="929" name="Google Shape;929;p12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Providers: Sources of Supply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23"/>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Government Ecosystem</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Agencies now have in-house digital service teams (e.g., U.S. DOGE Service – USDS).</a:t>
            </a: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Teams vary in mission and structure but share goals:</a:t>
            </a:r>
            <a:endParaRPr sz="1600" dirty="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dirty="0">
                <a:solidFill>
                  <a:srgbClr val="1B1B1B"/>
                </a:solidFill>
                <a:latin typeface="Nunito"/>
                <a:ea typeface="Nunito"/>
                <a:cs typeface="Nunito"/>
                <a:sym typeface="Nunito"/>
              </a:rPr>
              <a:t>Promote Agile, iterative development</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Apply human-centered design (HCD)</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Improve procurement (e.g., modular contracting)</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Support implementation and delivery</a:t>
            </a:r>
            <a:endParaRPr sz="1600" dirty="0">
              <a:solidFill>
                <a:srgbClr val="1B1B1B"/>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4"/>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Private Sector Landscape</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Vendors provide critical expertise and capacity:</a:t>
            </a:r>
            <a:endParaRPr sz="1600" dirty="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dirty="0">
                <a:solidFill>
                  <a:srgbClr val="1B1B1B"/>
                </a:solidFill>
                <a:latin typeface="Nunito"/>
                <a:ea typeface="Nunito"/>
                <a:cs typeface="Nunito"/>
                <a:sym typeface="Nunito"/>
              </a:rPr>
              <a:t>Large firms (IBM, Booz Allen)</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Resellers &amp; value-add resellers</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Non-traditional firms (startups, commercial tech)</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Joint ventures and shared service providers</a:t>
            </a:r>
            <a:endParaRPr sz="1600" dirty="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dirty="0">
                <a:solidFill>
                  <a:srgbClr val="1B1B1B"/>
                </a:solidFill>
                <a:latin typeface="Nunito"/>
                <a:ea typeface="Nunito"/>
                <a:cs typeface="Nunito"/>
                <a:sym typeface="Nunito"/>
              </a:rPr>
              <a:t>Public-private partnerships</a:t>
            </a:r>
            <a:br>
              <a:rPr lang="en" sz="1600" dirty="0">
                <a:solidFill>
                  <a:srgbClr val="1B1B1B"/>
                </a:solidFill>
                <a:latin typeface="Nunito"/>
                <a:ea typeface="Nunito"/>
                <a:cs typeface="Nunito"/>
                <a:sym typeface="Nunito"/>
              </a:rPr>
            </a:b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External vendors complement internal teams.</a:t>
            </a:r>
            <a:endParaRPr sz="1600" dirty="0">
              <a:solidFill>
                <a:srgbClr val="1B1B1B"/>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5"/>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growing digital service supplier community</a:t>
            </a:r>
          </a:p>
        </p:txBody>
      </p:sp>
      <p:sp>
        <p:nvSpPr>
          <p:cNvPr id="958" name="Google Shape;958;p125"/>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Many companies now specialize in public-sector digital services.</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Digital Service Coalition (DSC) includes numerous active vendors.</a:t>
            </a:r>
            <a:endParaRPr sz="1600" dirty="0">
              <a:solidFill>
                <a:srgbClr val="1B1B1B"/>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26"/>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Choosing the Right Contract Vehicle</a:t>
            </a: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dirty="0">
                <a:solidFill>
                  <a:srgbClr val="1B1B1B"/>
                </a:solidFill>
                <a:latin typeface="Nunito"/>
                <a:ea typeface="Nunito"/>
                <a:cs typeface="Nunito"/>
                <a:sym typeface="Nunito"/>
              </a:rPr>
              <a:t>Contract Vehicles Overview</a:t>
            </a: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Selecting the right vehicle impacts speed and flexibility.</a:t>
            </a: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dirty="0">
                <a:solidFill>
                  <a:srgbClr val="1B1B1B"/>
                </a:solidFill>
                <a:latin typeface="Nunito"/>
                <a:ea typeface="Nunito"/>
                <a:cs typeface="Nunito"/>
                <a:sym typeface="Nunito"/>
              </a:rPr>
              <a:t>Common options:</a:t>
            </a:r>
            <a:endParaRPr sz="1600" dirty="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Open Market – Full competition via </a:t>
            </a:r>
            <a:r>
              <a:rPr lang="en" sz="1600" dirty="0" err="1">
                <a:solidFill>
                  <a:srgbClr val="1B1B1B"/>
                </a:solidFill>
                <a:latin typeface="Nunito"/>
                <a:ea typeface="Nunito"/>
                <a:cs typeface="Nunito"/>
                <a:sym typeface="Nunito"/>
              </a:rPr>
              <a:t>SAM.gov</a:t>
            </a:r>
            <a:r>
              <a:rPr lang="en" sz="1600" dirty="0">
                <a:solidFill>
                  <a:srgbClr val="1B1B1B"/>
                </a:solidFill>
                <a:latin typeface="Nunito"/>
                <a:ea typeface="Nunito"/>
                <a:cs typeface="Nunito"/>
                <a:sym typeface="Nunito"/>
              </a:rPr>
              <a:t> (RFPs, RFIs, RFQs)</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GWACs – Cross-agency contracts for complex IT (e.g., SEWP V, Alliant 2)</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GSA MAS – Broad vendor access with pre-negotiated terms</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Agency-Specific Vehicles – Tailored BPAs/IDIQs (e.g., VA SPRUCE, SEC BPA)</a:t>
            </a: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dirty="0">
                <a:solidFill>
                  <a:srgbClr val="1B1B1B"/>
                </a:solidFill>
                <a:latin typeface="Nunito"/>
                <a:ea typeface="Nunito"/>
                <a:cs typeface="Nunito"/>
                <a:sym typeface="Nunito"/>
              </a:rPr>
              <a:t>Agency-specific vehicles increasingly support Agile and HCD practices.</a:t>
            </a:r>
            <a:endParaRPr sz="1600" i="1" dirty="0">
              <a:solidFill>
                <a:srgbClr val="1B1B1B"/>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a:extLst>
              <a:ext uri="{C183D7F6-B498-43B3-948B-1728B52AA6E4}">
                <adec:decorative xmlns:adec="http://schemas.microsoft.com/office/drawing/2017/decorative" val="1"/>
              </a:ext>
            </a:extLst>
          </p:cNvPr>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800" b="1" i="0" u="none" strike="noStrike" kern="0" cap="none" spc="0" normalizeH="0" baseline="0" noProof="0" dirty="0">
                <a:ln>
                  <a:noFill/>
                </a:ln>
                <a:solidFill>
                  <a:schemeClr val="dk1"/>
                </a:solidFill>
                <a:effectLst/>
                <a:uLnTx/>
                <a:uFillTx/>
                <a:latin typeface="Calibri"/>
                <a:ea typeface="Calibri"/>
                <a:cs typeface="Calibri"/>
                <a:sym typeface="Calibri"/>
              </a:rPr>
              <a:t>Digital Service Wheel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descr="A diagram of digital services wheel with sections for who, what, where, why and how&#10;&#1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27"/>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Collaboration Models Between Agencies and Vendors</a:t>
            </a: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dirty="0">
                <a:solidFill>
                  <a:srgbClr val="1B1B1B"/>
                </a:solidFill>
                <a:latin typeface="Nunito"/>
                <a:ea typeface="Nunito"/>
                <a:cs typeface="Nunito"/>
                <a:sym typeface="Nunito"/>
              </a:rPr>
              <a:t>Common Collaboration Models</a:t>
            </a:r>
            <a:endParaRPr sz="1600" b="1" dirty="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Staff Augmentation: Vendors fill specific skill gaps on federal teams</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Full Team Delivery: Vendors handle delivery independently</a:t>
            </a:r>
            <a:endParaRPr sz="1600" dirty="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Nunito"/>
                <a:ea typeface="Nunito"/>
                <a:cs typeface="Nunito"/>
                <a:sym typeface="Nunito"/>
              </a:rPr>
              <a:t>Co-Delivery / Hybrid Teams: Integrated vendor-agency teams with shared roles</a:t>
            </a:r>
            <a:endParaRPr sz="1600" dirty="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dirty="0">
                <a:solidFill>
                  <a:srgbClr val="1B1B1B"/>
                </a:solidFill>
                <a:latin typeface="Nunito"/>
                <a:ea typeface="Nunito"/>
                <a:cs typeface="Nunito"/>
                <a:sym typeface="Nunito"/>
              </a:rPr>
              <a:t>Choose based on budget, risk, and delivery needs.</a:t>
            </a:r>
            <a:endParaRPr sz="1600" i="1" dirty="0">
              <a:solidFill>
                <a:srgbClr val="1B1B1B"/>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8"/>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Real examples of “Who does what”</a:t>
            </a:r>
          </a:p>
        </p:txBody>
      </p:sp>
      <p:sp>
        <p:nvSpPr>
          <p:cNvPr id="982" name="Google Shape;982;p128"/>
          <p:cNvSpPr/>
          <p:nvPr/>
        </p:nvSpPr>
        <p:spPr>
          <a:xfrm>
            <a:off x="611596" y="129540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dirty="0">
                <a:solidFill>
                  <a:srgbClr val="1B1B1B"/>
                </a:solidFill>
                <a:latin typeface="Inter" panose="02000503000000020004" pitchFamily="2" charset="0"/>
                <a:ea typeface="Nunito"/>
                <a:cs typeface="Nunito"/>
                <a:sym typeface="Nunito"/>
              </a:rPr>
              <a:t>“Who Does What” in practice</a:t>
            </a:r>
          </a:p>
          <a:p>
            <a:pPr marL="0" lvl="0" indent="0" algn="l" rtl="0">
              <a:lnSpc>
                <a:spcPct val="115000"/>
              </a:lnSpc>
              <a:spcBef>
                <a:spcPts val="1200"/>
              </a:spcBef>
              <a:spcAft>
                <a:spcPts val="0"/>
              </a:spcAft>
              <a:buNone/>
            </a:pPr>
            <a:endParaRPr sz="1600" dirty="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dirty="0">
                <a:solidFill>
                  <a:srgbClr val="1B1B1B"/>
                </a:solidFill>
                <a:latin typeface="Inter" panose="02000503000000020004" pitchFamily="2" charset="0"/>
                <a:ea typeface="Nunito"/>
                <a:cs typeface="Nunito"/>
                <a:sym typeface="Nunito"/>
              </a:rPr>
              <a:t>Example 1: </a:t>
            </a:r>
            <a:r>
              <a:rPr lang="en" sz="1600" dirty="0">
                <a:solidFill>
                  <a:srgbClr val="1B1B1B"/>
                </a:solidFill>
                <a:latin typeface="Inter" panose="02000503000000020004" pitchFamily="2" charset="0"/>
                <a:ea typeface="Nunito"/>
                <a:cs typeface="Nunito"/>
                <a:sym typeface="Nunito"/>
              </a:rPr>
              <a:t>Vendor conducts user research; agency owns backend</a:t>
            </a:r>
            <a:endParaRPr sz="1600" dirty="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dirty="0">
                <a:solidFill>
                  <a:srgbClr val="1B1B1B"/>
                </a:solidFill>
                <a:latin typeface="Inter" panose="02000503000000020004" pitchFamily="2" charset="0"/>
                <a:ea typeface="Nunito"/>
                <a:cs typeface="Nunito"/>
                <a:sym typeface="Nunito"/>
              </a:rPr>
              <a:t>Example 2: </a:t>
            </a:r>
            <a:r>
              <a:rPr lang="en" sz="1600" dirty="0">
                <a:solidFill>
                  <a:srgbClr val="1B1B1B"/>
                </a:solidFill>
                <a:latin typeface="Inter" panose="02000503000000020004" pitchFamily="2" charset="0"/>
                <a:ea typeface="Nunito"/>
                <a:cs typeface="Nunito"/>
                <a:sym typeface="Nunito"/>
              </a:rPr>
              <a:t>Large integrator runs </a:t>
            </a:r>
            <a:r>
              <a:rPr lang="en" sz="1600" dirty="0" err="1">
                <a:solidFill>
                  <a:srgbClr val="1B1B1B"/>
                </a:solidFill>
                <a:latin typeface="Inter" panose="02000503000000020004" pitchFamily="2" charset="0"/>
                <a:ea typeface="Nunito"/>
                <a:cs typeface="Nunito"/>
                <a:sym typeface="Nunito"/>
              </a:rPr>
              <a:t>DevSecOps</a:t>
            </a:r>
            <a:r>
              <a:rPr lang="en" sz="1600" dirty="0">
                <a:solidFill>
                  <a:srgbClr val="1B1B1B"/>
                </a:solidFill>
                <a:latin typeface="Inter" panose="02000503000000020004" pitchFamily="2" charset="0"/>
                <a:ea typeface="Nunito"/>
                <a:cs typeface="Nunito"/>
                <a:sym typeface="Nunito"/>
              </a:rPr>
              <a:t>; consultancy leads UX</a:t>
            </a:r>
            <a:endParaRPr sz="1600" dirty="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dirty="0">
                <a:solidFill>
                  <a:srgbClr val="1B1B1B"/>
                </a:solidFill>
                <a:latin typeface="Inter" panose="02000503000000020004" pitchFamily="2" charset="0"/>
                <a:ea typeface="Nunito"/>
                <a:cs typeface="Nunito"/>
                <a:sym typeface="Nunito"/>
              </a:rPr>
              <a:t>Example 3: </a:t>
            </a:r>
            <a:r>
              <a:rPr lang="en" sz="1600" dirty="0">
                <a:solidFill>
                  <a:srgbClr val="1B1B1B"/>
                </a:solidFill>
                <a:latin typeface="Inter" panose="02000503000000020004" pitchFamily="2" charset="0"/>
                <a:ea typeface="Nunito"/>
                <a:cs typeface="Nunito"/>
                <a:sym typeface="Nunito"/>
              </a:rPr>
              <a:t>Joint sprint planning between vendor and internal product team</a:t>
            </a:r>
          </a:p>
          <a:p>
            <a:pPr marL="0" lvl="0" indent="0" algn="l" rtl="0">
              <a:lnSpc>
                <a:spcPct val="115000"/>
              </a:lnSpc>
              <a:spcBef>
                <a:spcPts val="1200"/>
              </a:spcBef>
              <a:spcAft>
                <a:spcPts val="0"/>
              </a:spcAft>
              <a:buNone/>
            </a:pPr>
            <a:endParaRPr sz="1600" dirty="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sz="1600" i="1" dirty="0">
                <a:solidFill>
                  <a:srgbClr val="1B1B1B"/>
                </a:solidFill>
                <a:latin typeface="Inter" panose="02000503000000020004" pitchFamily="2" charset="0"/>
                <a:ea typeface="Nunito"/>
                <a:cs typeface="Nunito"/>
                <a:sym typeface="Nunito"/>
              </a:rPr>
              <a:t>Hybrid delivery depends on clear roles, communication, and shared goals.</a:t>
            </a:r>
            <a:endParaRPr sz="1600" i="1" dirty="0">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0"/>
          <p:cNvSpPr>
            <a:spLocks noGrp="1"/>
          </p:cNvSpPr>
          <p:nvPr>
            <p:ph type="title" idx="4294967295"/>
          </p:nvPr>
        </p:nvSpPr>
        <p:spPr>
          <a:xfrm>
            <a:off x="609600" y="609600"/>
            <a:ext cx="7341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Digital Service Tech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6" name="Google Shape;996;p130"/>
          <p:cNvSpPr/>
          <p:nvPr/>
        </p:nvSpPr>
        <p:spPr>
          <a:xfrm>
            <a:off x="609575" y="1472250"/>
            <a:ext cx="7636500" cy="2199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Today’s acquisition professionals operate in a fast-changing digital environment.</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From cloud platforms to custom software, your work increasingly intersects with technology.</a:t>
            </a: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Understanding key digital concepts helps ensure that procurement supports secure, scalable, user-centered public services.</a:t>
            </a:r>
            <a:endParaRPr sz="160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dirty="0">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Five essential tech topics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05" name="Google Shape;1005;p131"/>
          <p:cNvGraphicFramePr/>
          <p:nvPr>
            <p:extLst>
              <p:ext uri="{D42A27DB-BD31-4B8C-83A1-F6EECF244321}">
                <p14:modId xmlns:p14="http://schemas.microsoft.com/office/powerpoint/2010/main" val="2242022262"/>
              </p:ext>
            </p:extLst>
          </p:nvPr>
        </p:nvGraphicFramePr>
        <p:xfrm>
          <a:off x="714875" y="1157176"/>
          <a:ext cx="7466450" cy="3753776"/>
        </p:xfrm>
        <a:graphic>
          <a:graphicData uri="http://schemas.openxmlformats.org/drawingml/2006/table">
            <a:tbl>
              <a:tblPr firstRow="1">
                <a:noFill/>
                <a:tableStyleId>{4E183244-34C4-44E1-9FE8-378F1BD488DC}</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688228">
                <a:tc>
                  <a:txBody>
                    <a:bodyPr/>
                    <a:lstStyle/>
                    <a:p>
                      <a:pPr marL="0" lvl="0" indent="0" algn="l" rtl="0">
                        <a:spcBef>
                          <a:spcPts val="0"/>
                        </a:spcBef>
                        <a:spcAft>
                          <a:spcPts val="0"/>
                        </a:spcAft>
                        <a:buNone/>
                      </a:pPr>
                      <a:r>
                        <a:rPr lang="en-US" sz="1350" b="1" dirty="0">
                          <a:latin typeface="Inter"/>
                          <a:ea typeface="Inter"/>
                          <a:cs typeface="Inter"/>
                          <a:sym typeface="Inter"/>
                        </a:rPr>
                        <a:t>Topic</a:t>
                      </a:r>
                      <a:endParaRPr sz="1350" b="1"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US" sz="1350" b="1" dirty="0">
                          <a:latin typeface="Inter"/>
                          <a:ea typeface="Inter"/>
                          <a:cs typeface="Inter"/>
                          <a:sym typeface="Inter"/>
                        </a:rPr>
                        <a:t>Description</a:t>
                      </a:r>
                      <a:endParaRPr sz="1350" b="1" dirty="0">
                        <a:latin typeface="Inter"/>
                        <a:ea typeface="Inter"/>
                        <a:cs typeface="Inter"/>
                        <a:sym typeface="Inter"/>
                      </a:endParaRPr>
                    </a:p>
                  </a:txBody>
                  <a:tcPr marL="91425" marR="91425" marT="91425" marB="91425"/>
                </a:tc>
                <a:extLst>
                  <a:ext uri="{0D108BD9-81ED-4DB2-BD59-A6C34878D82A}">
                    <a16:rowId xmlns:a16="http://schemas.microsoft.com/office/drawing/2014/main" val="3915783322"/>
                  </a:ext>
                </a:extLst>
              </a:tr>
              <a:tr h="688228">
                <a:tc>
                  <a:txBody>
                    <a:bodyPr/>
                    <a:lstStyle/>
                    <a:p>
                      <a:pPr marL="0" lvl="0" indent="0" algn="l" rtl="0">
                        <a:spcBef>
                          <a:spcPts val="0"/>
                        </a:spcBef>
                        <a:spcAft>
                          <a:spcPts val="0"/>
                        </a:spcAft>
                        <a:buNone/>
                      </a:pPr>
                      <a:r>
                        <a:rPr lang="en" sz="1350" b="0" dirty="0">
                          <a:latin typeface="Inter"/>
                          <a:ea typeface="Inter"/>
                          <a:cs typeface="Inter"/>
                          <a:sym typeface="Inter"/>
                        </a:rPr>
                        <a:t>Data</a:t>
                      </a:r>
                      <a:endParaRPr sz="1350" b="0"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547167">
                <a:tc>
                  <a:txBody>
                    <a:bodyPr/>
                    <a:lstStyle/>
                    <a:p>
                      <a:pPr marL="0" lvl="0" indent="0" algn="l" rtl="0">
                        <a:spcBef>
                          <a:spcPts val="0"/>
                        </a:spcBef>
                        <a:spcAft>
                          <a:spcPts val="0"/>
                        </a:spcAft>
                        <a:buNone/>
                      </a:pPr>
                      <a:r>
                        <a:rPr lang="en" sz="1350" b="0" dirty="0">
                          <a:latin typeface="Inter"/>
                          <a:ea typeface="Inter"/>
                          <a:cs typeface="Inter"/>
                          <a:sym typeface="Inter"/>
                        </a:rPr>
                        <a:t>Software</a:t>
                      </a:r>
                      <a:endParaRPr sz="1350" b="0"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Powers agency workflows; must be licensed and maintained</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547167">
                <a:tc>
                  <a:txBody>
                    <a:bodyPr/>
                    <a:lstStyle/>
                    <a:p>
                      <a:pPr marL="0" lvl="0" indent="0" algn="l" rtl="0">
                        <a:spcBef>
                          <a:spcPts val="0"/>
                        </a:spcBef>
                        <a:spcAft>
                          <a:spcPts val="0"/>
                        </a:spcAft>
                        <a:buNone/>
                      </a:pPr>
                      <a:r>
                        <a:rPr lang="en" sz="1350" b="0" dirty="0">
                          <a:latin typeface="Inter"/>
                          <a:ea typeface="Inter"/>
                          <a:cs typeface="Inter"/>
                          <a:sym typeface="Inter"/>
                        </a:rPr>
                        <a:t>Cloud</a:t>
                      </a:r>
                      <a:endParaRPr sz="1350" b="0"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547167">
                <a:tc>
                  <a:txBody>
                    <a:bodyPr/>
                    <a:lstStyle/>
                    <a:p>
                      <a:pPr marL="0" lvl="0" indent="0" algn="l" rtl="0">
                        <a:spcBef>
                          <a:spcPts val="0"/>
                        </a:spcBef>
                        <a:spcAft>
                          <a:spcPts val="0"/>
                        </a:spcAft>
                        <a:buNone/>
                      </a:pPr>
                      <a:r>
                        <a:rPr lang="en" sz="1350" b="0" dirty="0">
                          <a:latin typeface="Inter"/>
                          <a:ea typeface="Inter"/>
                          <a:cs typeface="Inter"/>
                          <a:sym typeface="Inter"/>
                        </a:rPr>
                        <a:t>Artificial Intelligence (AI)</a:t>
                      </a:r>
                      <a:endParaRPr sz="1350" b="0"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547167">
                <a:tc>
                  <a:txBody>
                    <a:bodyPr/>
                    <a:lstStyle/>
                    <a:p>
                      <a:pPr marL="0" lvl="0" indent="0" algn="l" rtl="0">
                        <a:spcBef>
                          <a:spcPts val="0"/>
                        </a:spcBef>
                        <a:spcAft>
                          <a:spcPts val="0"/>
                        </a:spcAft>
                        <a:buNone/>
                      </a:pPr>
                      <a:r>
                        <a:rPr lang="en" sz="1350" b="0" dirty="0">
                          <a:latin typeface="Inter"/>
                          <a:ea typeface="Inter"/>
                          <a:cs typeface="Inter"/>
                          <a:sym typeface="Inter"/>
                        </a:rPr>
                        <a:t>Cybersecurity</a:t>
                      </a:r>
                      <a:endParaRPr sz="1350" b="0"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dirty="0">
                          <a:latin typeface="Inter"/>
                          <a:ea typeface="Inter"/>
                          <a:cs typeface="Inter"/>
                          <a:sym typeface="Inter"/>
                        </a:rPr>
                        <a:t>Safeguards systems and data; must be built into every contract</a:t>
                      </a:r>
                      <a:endParaRPr sz="1350" dirty="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Data</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Can anyone give an example of a type of data you use every day in your job?</a:t>
            </a:r>
            <a:endParaRPr sz="1600" dirty="0">
              <a:latin typeface="Inter"/>
              <a:ea typeface="Inter"/>
              <a:cs typeface="Inter"/>
              <a:sym typeface="Inter"/>
            </a:endParaRPr>
          </a:p>
        </p:txBody>
      </p:sp>
      <p:pic>
        <p:nvPicPr>
          <p:cNvPr id="1020" name="Google Shape;1020;p13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4"/>
          <p:cNvSpPr>
            <a:spLocks noGrp="1"/>
          </p:cNvSpPr>
          <p:nvPr>
            <p:ph type="title" idx="4294967295"/>
          </p:nvPr>
        </p:nvSpPr>
        <p:spPr>
          <a:xfrm>
            <a:off x="609600" y="609600"/>
            <a:ext cx="5295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(and Why It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Common government examples: contractor performance records, purchase histories, emails, budget logs.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Three types of data:</a:t>
            </a:r>
            <a:endParaRPr sz="1600"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Structured:</a:t>
            </a:r>
            <a:r>
              <a:rPr lang="en" sz="1600" dirty="0">
                <a:solidFill>
                  <a:schemeClr val="dk1"/>
                </a:solidFill>
                <a:latin typeface="Inter"/>
                <a:ea typeface="Inter"/>
                <a:cs typeface="Inter"/>
                <a:sym typeface="Inter"/>
              </a:rPr>
              <a:t> Spreadsheets, databases</a:t>
            </a:r>
            <a:endParaRPr sz="1600"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Unstructured:</a:t>
            </a:r>
            <a:r>
              <a:rPr lang="en" sz="1600" dirty="0">
                <a:solidFill>
                  <a:schemeClr val="dk1"/>
                </a:solidFill>
                <a:latin typeface="Inter"/>
                <a:ea typeface="Inter"/>
                <a:cs typeface="Inter"/>
                <a:sym typeface="Inter"/>
              </a:rPr>
              <a:t> PDFs, emails, social media</a:t>
            </a:r>
            <a:endParaRPr sz="1600"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dirty="0">
                <a:solidFill>
                  <a:schemeClr val="dk1"/>
                </a:solidFill>
                <a:latin typeface="Inter"/>
                <a:ea typeface="Inter"/>
                <a:cs typeface="Inter"/>
                <a:sym typeface="Inter"/>
              </a:rPr>
              <a:t>Semi-structured:</a:t>
            </a:r>
            <a:r>
              <a:rPr lang="en" sz="1600" dirty="0">
                <a:solidFill>
                  <a:schemeClr val="dk1"/>
                </a:solidFill>
                <a:latin typeface="Inter"/>
                <a:ea typeface="Inter"/>
                <a:cs typeface="Inter"/>
                <a:sym typeface="Inter"/>
              </a:rPr>
              <a:t> Websites with tags</a:t>
            </a:r>
            <a:endParaRPr sz="1350" dirty="0">
              <a:solidFill>
                <a:schemeClr val="dk1"/>
              </a:solidFill>
              <a:latin typeface="Inter"/>
              <a:ea typeface="Inter"/>
              <a:cs typeface="Inter"/>
              <a:sym typeface="Int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5"/>
          <p:cNvSpPr>
            <a:spLocks noGrp="1"/>
          </p:cNvSpPr>
          <p:nvPr>
            <p:ph type="title" idx="4294967295"/>
          </p:nvPr>
        </p:nvSpPr>
        <p:spPr>
          <a:xfrm>
            <a:off x="609600" y="609600"/>
            <a:ext cx="7062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Data Topics for Contracting Officers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5" name="Google Shape;1035;p135"/>
          <p:cNvSpPr/>
          <p:nvPr/>
        </p:nvSpPr>
        <p:spPr>
          <a:xfrm>
            <a:off x="609575" y="1404750"/>
            <a:ext cx="7636500" cy="31614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Data modernization: Upgrading infrastructure and practices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Data migration: Moving data across systems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Data analytics: Using data to drive decisions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Data lakes &amp; ETL: Managing massive, mixed-format data</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Data provenance: Tracking data’s origin and changes over time</a:t>
            </a:r>
            <a:endParaRPr sz="1600" dirty="0">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6"/>
          <p:cNvSpPr>
            <a:spLocks noGrp="1"/>
          </p:cNvSpPr>
          <p:nvPr>
            <p:ph type="title" idx="4294967295"/>
          </p:nvPr>
        </p:nvSpPr>
        <p:spPr>
          <a:xfrm>
            <a:off x="609600" y="609600"/>
            <a:ext cx="7464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Data &amp; Data Privacy – What You Need to Know</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lvl="0" algn="l" rtl="0">
              <a:lnSpc>
                <a:spcPct val="115000"/>
              </a:lnSpc>
              <a:spcBef>
                <a:spcPts val="1200"/>
              </a:spcBef>
              <a:spcAft>
                <a:spcPts val="0"/>
              </a:spcAft>
              <a:buClr>
                <a:schemeClr val="dk1"/>
              </a:buClr>
              <a:buSzPts val="1100"/>
            </a:pPr>
            <a:r>
              <a:rPr lang="en" sz="1600" b="1" dirty="0">
                <a:solidFill>
                  <a:schemeClr val="dk1"/>
                </a:solidFill>
                <a:latin typeface="Inter"/>
                <a:ea typeface="Inter"/>
                <a:cs typeface="Inter"/>
                <a:sym typeface="Inter"/>
              </a:rPr>
              <a:t>Open Data:</a:t>
            </a:r>
            <a:endParaRPr sz="1600" b="1" dirty="0">
              <a:solidFill>
                <a:schemeClr val="dk1"/>
              </a:solidFill>
              <a:latin typeface="Inter"/>
              <a:ea typeface="Inter"/>
              <a:cs typeface="Inter"/>
              <a:sym typeface="Inter"/>
            </a:endParaRPr>
          </a:p>
          <a:p>
            <a:pPr marL="428625" lvl="3" indent="-285750">
              <a:lnSpc>
                <a:spcPct val="115000"/>
              </a:lnSpc>
              <a:spcBef>
                <a:spcPts val="1200"/>
              </a:spcBef>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Freely accessible and reusable public info</a:t>
            </a:r>
            <a:endParaRPr sz="1600" dirty="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Promotes transparency, efficiency, and innovation</a:t>
            </a:r>
            <a:endParaRPr sz="1600" dirty="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COs must consider:</a:t>
            </a:r>
            <a:endParaRPr sz="1600" dirty="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dirty="0">
                <a:solidFill>
                  <a:schemeClr val="dk1"/>
                </a:solidFill>
                <a:latin typeface="Inter"/>
                <a:ea typeface="Inter"/>
                <a:cs typeface="Inter"/>
                <a:sym typeface="Inter"/>
              </a:rPr>
              <a:t>Licensing and data rights</a:t>
            </a:r>
            <a:endParaRPr sz="1600" dirty="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dirty="0">
                <a:solidFill>
                  <a:schemeClr val="dk1"/>
                </a:solidFill>
                <a:latin typeface="Inter"/>
                <a:ea typeface="Inter"/>
                <a:cs typeface="Inter"/>
                <a:sym typeface="Inter"/>
              </a:rPr>
              <a:t>Privacy risks from dataset combinations</a:t>
            </a:r>
            <a:endParaRPr sz="1600" dirty="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dirty="0">
                <a:solidFill>
                  <a:schemeClr val="dk1"/>
                </a:solidFill>
                <a:latin typeface="Inter"/>
                <a:ea typeface="Inter"/>
                <a:cs typeface="Inter"/>
                <a:sym typeface="Inter"/>
              </a:rPr>
              <a:t>Publishing standards in contracts</a:t>
            </a:r>
            <a:endParaRPr sz="1600" dirty="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dirty="0">
                <a:solidFill>
                  <a:schemeClr val="dk1"/>
                </a:solidFill>
                <a:latin typeface="Inter"/>
                <a:ea typeface="Inter"/>
                <a:cs typeface="Inter"/>
                <a:sym typeface="Inter"/>
              </a:rPr>
              <a:t>Data Privacy:</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Legal responsibility to protect sensitive info (SSNs, contract data)</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COs ensure compliance with the Privacy Act and agency policies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Ask vendors about data handling and storage practices</a:t>
            </a:r>
            <a:endParaRPr sz="160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Then and Now: USCIS.gov Use Case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22" name="Google Shape;522;p71"/>
          <p:cNvSpPr/>
          <p:nvPr/>
        </p:nvSpPr>
        <p:spPr>
          <a:xfrm>
            <a:off x="609600" y="1404750"/>
            <a:ext cx="5141868"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Before: Long in-person paper-based process</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Now: </a:t>
            </a:r>
            <a:r>
              <a:rPr lang="en" sz="1600" dirty="0" err="1">
                <a:latin typeface="Inter"/>
                <a:ea typeface="Inter"/>
                <a:cs typeface="Inter"/>
                <a:sym typeface="Inter"/>
              </a:rPr>
              <a:t>myUSCIS.gov</a:t>
            </a:r>
            <a:r>
              <a:rPr lang="en" sz="1600" dirty="0">
                <a:latin typeface="Inter"/>
                <a:ea typeface="Inter"/>
                <a:cs typeface="Inter"/>
                <a:sym typeface="Inter"/>
              </a:rPr>
              <a:t> – digital, self-guided, mobile-friendly</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Goals: Reduce burden, increase access, streamline backend processing</a:t>
            </a:r>
            <a:endParaRPr sz="1600" dirty="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latin typeface="Inter"/>
              <a:ea typeface="Inter"/>
              <a:cs typeface="Inter"/>
              <a:sym typeface="Inter"/>
            </a:endParaRPr>
          </a:p>
        </p:txBody>
      </p:sp>
      <p:pic>
        <p:nvPicPr>
          <p:cNvPr id="524" name="Google Shape;524;p71" descr="screenshot of My USCIS website on a mobile device"/>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What’s one question about data you could ask the next time you're reviewing a tech proposal?</a:t>
            </a:r>
            <a:endParaRPr sz="1600" dirty="0">
              <a:latin typeface="Inter"/>
              <a:ea typeface="Inter"/>
              <a:cs typeface="Inter"/>
              <a:sym typeface="Inter"/>
            </a:endParaRPr>
          </a:p>
        </p:txBody>
      </p:sp>
      <p:pic>
        <p:nvPicPr>
          <p:cNvPr id="1053" name="Google Shape;1053;p13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Software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9"/>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Understanding Modern Software and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br>
              <a:rPr lang="en" sz="1600" b="1" dirty="0">
                <a:solidFill>
                  <a:schemeClr val="dk1"/>
                </a:solidFill>
                <a:latin typeface="Inter"/>
                <a:ea typeface="Inter"/>
                <a:cs typeface="Inter"/>
                <a:sym typeface="Inter"/>
              </a:rPr>
            </a:br>
            <a:r>
              <a:rPr lang="en" sz="1600" b="1" dirty="0">
                <a:solidFill>
                  <a:schemeClr val="dk1"/>
                </a:solidFill>
                <a:latin typeface="Inter"/>
                <a:ea typeface="Inter"/>
                <a:cs typeface="Inter"/>
                <a:sym typeface="Inter"/>
              </a:rPr>
              <a:t>What is software?</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Instructions, data, or programs that enable computers and digital systems to perform specific tasks</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Includes source code (human-readable) and compiled code (machine-executable)</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CO note: Clarify source code vs. compiled access during procurement</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How software is developed:</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Software Development Lifecycle (SDLC): waterfall vs. Agile</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Agile approaches: Scrum (sprints), Kanban (flow)</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Iteration + feedback loops = key to better software</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600" dirty="0">
                <a:solidFill>
                  <a:schemeClr val="dk1"/>
                </a:solidFill>
                <a:latin typeface="Inter"/>
                <a:ea typeface="Inter"/>
                <a:cs typeface="Inter"/>
                <a:sym typeface="Inter"/>
              </a:rPr>
              <a:t>Example: </a:t>
            </a:r>
            <a:r>
              <a:rPr lang="en" sz="1600" dirty="0" err="1">
                <a:solidFill>
                  <a:schemeClr val="dk1"/>
                </a:solidFill>
                <a:latin typeface="Inter"/>
                <a:ea typeface="Inter"/>
                <a:cs typeface="Inter"/>
                <a:sym typeface="Inter"/>
              </a:rPr>
              <a:t>VA.gov</a:t>
            </a:r>
            <a:r>
              <a:rPr lang="en" sz="1600" dirty="0">
                <a:solidFill>
                  <a:schemeClr val="dk1"/>
                </a:solidFill>
                <a:latin typeface="Inter"/>
                <a:ea typeface="Inter"/>
                <a:cs typeface="Inter"/>
                <a:sym typeface="Inter"/>
              </a:rPr>
              <a:t> updates using Agile and open-source tools</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latin typeface="Inter"/>
              <a:ea typeface="Inter"/>
              <a:cs typeface="Inter"/>
              <a:sym typeface="Inte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 benefits and challenges might agile development methods present to contracting officers?</a:t>
            </a:r>
            <a:endParaRPr sz="1600" dirty="0">
              <a:solidFill>
                <a:schemeClr val="dk1"/>
              </a:solidFill>
              <a:latin typeface="Inter"/>
              <a:ea typeface="Inter"/>
              <a:cs typeface="Inter"/>
              <a:sym typeface="Inter"/>
            </a:endParaRPr>
          </a:p>
        </p:txBody>
      </p:sp>
      <p:pic>
        <p:nvPicPr>
          <p:cNvPr id="1076" name="Google Shape;1076;p14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Software Supply Chain</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Developers reuse code (libraries, packages)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Risks: security, licensing, and maintenance</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SBOM = like a parts list to track and manage these components</a:t>
            </a:r>
            <a:endParaRPr sz="1600" dirty="0">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2"/>
          <p:cNvSpPr>
            <a:spLocks noGrp="1"/>
          </p:cNvSpPr>
          <p:nvPr>
            <p:ph type="title" idx="4294967295"/>
          </p:nvPr>
        </p:nvSpPr>
        <p:spPr>
          <a:xfrm>
            <a:off x="609600" y="609600"/>
            <a:ext cx="7334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How Software Is Delivered and Updated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lvl="0" algn="l" rtl="0">
              <a:lnSpc>
                <a:spcPct val="136000"/>
              </a:lnSpc>
              <a:spcBef>
                <a:spcPts val="0"/>
              </a:spcBef>
              <a:spcAft>
                <a:spcPts val="0"/>
              </a:spcAft>
              <a:buClr>
                <a:schemeClr val="dk1"/>
              </a:buClr>
              <a:buSzPts val="1100"/>
            </a:pPr>
            <a:r>
              <a:rPr lang="en" sz="1600" b="1" dirty="0">
                <a:solidFill>
                  <a:schemeClr val="dk1"/>
                </a:solidFill>
                <a:latin typeface="Inter"/>
                <a:ea typeface="Inter"/>
                <a:cs typeface="Inter"/>
                <a:sym typeface="Inter"/>
              </a:rPr>
              <a:t>Delivery models: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Local</a:t>
            </a:r>
            <a:r>
              <a:rPr lang="en" sz="1600" dirty="0">
                <a:solidFill>
                  <a:schemeClr val="dk1"/>
                </a:solidFill>
                <a:latin typeface="Inter"/>
                <a:ea typeface="Inter"/>
                <a:cs typeface="Inter"/>
                <a:sym typeface="Inter"/>
              </a:rPr>
              <a:t> (installed on device) – e.g., Excel</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On-premises</a:t>
            </a:r>
            <a:r>
              <a:rPr lang="en" sz="1600" dirty="0">
                <a:solidFill>
                  <a:schemeClr val="dk1"/>
                </a:solidFill>
                <a:latin typeface="Inter"/>
                <a:ea typeface="Inter"/>
                <a:cs typeface="Inter"/>
                <a:sym typeface="Inter"/>
              </a:rPr>
              <a:t> (hosted in gov’t data centers) – e.g., DOE systems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Cloud-based</a:t>
            </a:r>
            <a:r>
              <a:rPr lang="en" sz="1600" dirty="0">
                <a:solidFill>
                  <a:schemeClr val="dk1"/>
                </a:solidFill>
                <a:latin typeface="Inter"/>
                <a:ea typeface="Inter"/>
                <a:cs typeface="Inter"/>
                <a:sym typeface="Inter"/>
              </a:rPr>
              <a:t> (SaaS, PaaS, IaaS) – scalable, vendor-hosted</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Apps</a:t>
            </a:r>
            <a:r>
              <a:rPr lang="en" sz="1600" dirty="0">
                <a:solidFill>
                  <a:schemeClr val="dk1"/>
                </a:solidFill>
                <a:latin typeface="Inter"/>
                <a:ea typeface="Inter"/>
                <a:cs typeface="Inter"/>
                <a:sym typeface="Inter"/>
              </a:rPr>
              <a:t> (via app stores) – often rely on cloud services</a:t>
            </a:r>
            <a:endParaRPr sz="1600" dirty="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dirty="0">
                <a:solidFill>
                  <a:schemeClr val="dk1"/>
                </a:solidFill>
                <a:latin typeface="Inter"/>
                <a:ea typeface="Inter"/>
                <a:cs typeface="Inter"/>
                <a:sym typeface="Inter"/>
              </a:rPr>
              <a:t>How software is updated:</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CI/CD pipelines = frequent, automated updates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Git/version control tracks changes and supports collaboration</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Testing (automated + human) ensures quality and accessibility</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Environments: dev → test → staging → production</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Risk management tools: canary testing and feature flags</a:t>
            </a:r>
            <a:endParaRPr sz="1600" dirty="0">
              <a:solidFill>
                <a:schemeClr val="dk1"/>
              </a:solidFill>
              <a:latin typeface="Inter"/>
              <a:ea typeface="Inter"/>
              <a:cs typeface="Inter"/>
              <a:sym typeface="Inter"/>
            </a:endParaRPr>
          </a:p>
          <a:p>
            <a:pPr marL="285750" marR="0" lvl="0" indent="-285750" algn="l" rtl="0">
              <a:lnSpc>
                <a:spcPct val="136000"/>
              </a:lnSpc>
              <a:spcBef>
                <a:spcPts val="1200"/>
              </a:spcBef>
              <a:spcAft>
                <a:spcPts val="0"/>
              </a:spcAft>
              <a:buClr>
                <a:srgbClr val="000000"/>
              </a:buClr>
              <a:buSzPts val="1125"/>
              <a:buFont typeface="Arial" panose="020B0604020202020204" pitchFamily="34" charset="0"/>
              <a:buChar char="•"/>
            </a:pPr>
            <a:endParaRPr dirty="0">
              <a:latin typeface="Inter"/>
              <a:ea typeface="Inter"/>
              <a:cs typeface="Inter"/>
              <a:sym typeface="Inte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Why is continuous integration and continuous delivery (CI/CD) beneficial for government software deployments?</a:t>
            </a:r>
            <a:endParaRPr sz="1600" dirty="0">
              <a:solidFill>
                <a:schemeClr val="dk1"/>
              </a:solidFill>
              <a:latin typeface="Inter"/>
              <a:ea typeface="Inter"/>
              <a:cs typeface="Inter"/>
              <a:sym typeface="Inter"/>
            </a:endParaRPr>
          </a:p>
        </p:txBody>
      </p:sp>
      <p:pic>
        <p:nvPicPr>
          <p:cNvPr id="1101" name="Google Shape;1101;p14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9" name="Google Shape;1109;p144"/>
          <p:cNvSpPr>
            <a:spLocks noGrp="1"/>
          </p:cNvSpPr>
          <p:nvPr>
            <p:ph type="title" idx="4294967295"/>
          </p:nvPr>
        </p:nvSpPr>
        <p:spPr>
          <a:xfrm>
            <a:off x="609600" y="609600"/>
            <a:ext cx="7165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Understanding the Software Supply Chain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8" name="Google Shape;1108;p144"/>
          <p:cNvSpPr/>
          <p:nvPr/>
        </p:nvSpPr>
        <p:spPr>
          <a:xfrm>
            <a:off x="609574" y="1204975"/>
            <a:ext cx="5120325"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Inter"/>
                <a:ea typeface="Inter"/>
                <a:cs typeface="Inter"/>
                <a:sym typeface="Inter"/>
              </a:rPr>
              <a:t>Modern software is assembled, not built from scratch</a:t>
            </a:r>
            <a:endParaRPr b="1" dirty="0">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Composed of open-source libraries, third-party tools, proprietary code, and APIs</a:t>
            </a:r>
            <a:endParaRPr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dirty="0">
                <a:solidFill>
                  <a:schemeClr val="dk1"/>
                </a:solidFill>
                <a:latin typeface="Inter"/>
                <a:ea typeface="Inter"/>
                <a:cs typeface="Inter"/>
                <a:sym typeface="Inter"/>
              </a:rPr>
              <a:t>Why this matters:</a:t>
            </a:r>
            <a:endParaRPr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Untracked components can create </a:t>
            </a:r>
            <a:r>
              <a:rPr lang="en" b="1" dirty="0">
                <a:solidFill>
                  <a:schemeClr val="dk1"/>
                </a:solidFill>
                <a:latin typeface="Inter"/>
                <a:ea typeface="Inter"/>
                <a:cs typeface="Inter"/>
                <a:sym typeface="Inter"/>
              </a:rPr>
              <a:t>hidden security risks</a:t>
            </a:r>
            <a:r>
              <a:rPr lang="en" dirty="0">
                <a:solidFill>
                  <a:schemeClr val="dk1"/>
                </a:solidFill>
                <a:latin typeface="Inter"/>
                <a:ea typeface="Inter"/>
                <a:cs typeface="Inter"/>
                <a:sym typeface="Inter"/>
              </a:rPr>
              <a:t> or </a:t>
            </a:r>
            <a:r>
              <a:rPr lang="en" b="1" dirty="0">
                <a:solidFill>
                  <a:schemeClr val="dk1"/>
                </a:solidFill>
                <a:latin typeface="Inter"/>
                <a:ea typeface="Inter"/>
                <a:cs typeface="Inter"/>
                <a:sym typeface="Inter"/>
              </a:rPr>
              <a:t>licensing conflicts</a:t>
            </a:r>
            <a:endParaRPr b="1"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dirty="0">
                <a:solidFill>
                  <a:schemeClr val="dk1"/>
                </a:solidFill>
                <a:latin typeface="Inter"/>
                <a:ea typeface="Inter"/>
                <a:cs typeface="Inter"/>
                <a:sym typeface="Inter"/>
              </a:rPr>
              <a:t>Key tool for risk management:</a:t>
            </a:r>
            <a:endParaRPr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b="1" dirty="0">
                <a:solidFill>
                  <a:schemeClr val="dk1"/>
                </a:solidFill>
                <a:latin typeface="Inter"/>
                <a:ea typeface="Inter"/>
                <a:cs typeface="Inter"/>
                <a:sym typeface="Inter"/>
              </a:rPr>
              <a:t>SBOM (Software Bill of Materials)</a:t>
            </a:r>
            <a:r>
              <a:rPr lang="en" dirty="0">
                <a:solidFill>
                  <a:schemeClr val="dk1"/>
                </a:solidFill>
                <a:latin typeface="Inter"/>
                <a:ea typeface="Inter"/>
                <a:cs typeface="Inter"/>
                <a:sym typeface="Inter"/>
              </a:rPr>
              <a:t> = a list of all components in the software</a:t>
            </a:r>
            <a:endParaRPr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Enables vulnerability tracking</a:t>
            </a:r>
            <a:endParaRPr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Increasingly required in federal procurement</a:t>
            </a:r>
            <a:endParaRPr dirty="0">
              <a:solidFill>
                <a:schemeClr val="dk1"/>
              </a:solidFill>
              <a:latin typeface="Inter"/>
              <a:ea typeface="Inter"/>
              <a:cs typeface="Inter"/>
              <a:sym typeface="Inter"/>
            </a:endParaRPr>
          </a:p>
        </p:txBody>
      </p:sp>
      <p:sp>
        <p:nvSpPr>
          <p:cNvPr id="1110" name="Google Shape;1110;p144">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b="1" dirty="0">
                <a:solidFill>
                  <a:schemeClr val="dk1"/>
                </a:solidFill>
                <a:latin typeface="Inter"/>
                <a:ea typeface="Inter"/>
                <a:cs typeface="Inter"/>
                <a:sym typeface="Inter"/>
              </a:rPr>
              <a:t>Key questions COs should ask:</a:t>
            </a:r>
            <a:endParaRPr sz="1350"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 you use SBOMs?</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 you monitor for vulnerabilities and apply patches?</a:t>
            </a:r>
            <a:endParaRPr dirty="0"/>
          </a:p>
        </p:txBody>
      </p:sp>
      <p:sp>
        <p:nvSpPr>
          <p:cNvPr id="1107" name="Google Shape;1107;p14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 role does a Software Bill of Materials (SBOM) play in managing risk?</a:t>
            </a:r>
            <a:endParaRPr sz="1600" dirty="0">
              <a:solidFill>
                <a:schemeClr val="dk1"/>
              </a:solidFill>
              <a:latin typeface="Inter"/>
              <a:ea typeface="Inter"/>
              <a:cs typeface="Inter"/>
              <a:sym typeface="Inter"/>
            </a:endParaRPr>
          </a:p>
        </p:txBody>
      </p:sp>
      <p:pic>
        <p:nvPicPr>
          <p:cNvPr id="1120" name="Google Shape;1120;p14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a:extLst>
              <a:ext uri="{C183D7F6-B498-43B3-948B-1728B52AA6E4}">
                <adec:decorative xmlns:adec="http://schemas.microsoft.com/office/drawing/2017/decorative" val="1"/>
              </a:ext>
            </a:extLst>
          </p:cNvPr>
          <p:cNvSpPr/>
          <p:nvPr/>
        </p:nvSpPr>
        <p:spPr>
          <a:xfrm>
            <a:off x="5128591" y="3435030"/>
            <a:ext cx="3750365" cy="1533082"/>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6"/>
          <p:cNvSpPr>
            <a:spLocks noGrp="1"/>
          </p:cNvSpPr>
          <p:nvPr>
            <p:ph type="title" idx="4294967295"/>
          </p:nvPr>
        </p:nvSpPr>
        <p:spPr>
          <a:xfrm>
            <a:off x="609600" y="609600"/>
            <a:ext cx="7782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Licensing, Vendor Lock-In, and Procurement Strategy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8" name="Google Shape;1128;p146"/>
          <p:cNvSpPr/>
          <p:nvPr/>
        </p:nvSpPr>
        <p:spPr>
          <a:xfrm>
            <a:off x="576443" y="1243599"/>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dirty="0">
                <a:solidFill>
                  <a:schemeClr val="dk1"/>
                </a:solidFill>
                <a:latin typeface="Inter"/>
                <a:ea typeface="Inter"/>
                <a:cs typeface="Inter"/>
                <a:sym typeface="Inter"/>
              </a:rPr>
              <a:t>Types of software licenses:</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Proprietary:</a:t>
            </a:r>
            <a:r>
              <a:rPr lang="en" sz="1600" dirty="0">
                <a:solidFill>
                  <a:schemeClr val="dk1"/>
                </a:solidFill>
                <a:latin typeface="Inter"/>
                <a:ea typeface="Inter"/>
                <a:cs typeface="Inter"/>
                <a:sym typeface="Inter"/>
              </a:rPr>
              <a:t> Restricted access, higher vendor dependency</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Open-source:</a:t>
            </a:r>
            <a:r>
              <a:rPr lang="en" sz="1600" dirty="0">
                <a:solidFill>
                  <a:schemeClr val="dk1"/>
                </a:solidFill>
                <a:latin typeface="Inter"/>
                <a:ea typeface="Inter"/>
                <a:cs typeface="Inter"/>
                <a:sym typeface="Inter"/>
              </a:rPr>
              <a:t> More flexible and customizable, but terms vary</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Why licensing matters:</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Affects </a:t>
            </a:r>
            <a:r>
              <a:rPr lang="en" sz="1600" b="1" dirty="0">
                <a:solidFill>
                  <a:schemeClr val="dk1"/>
                </a:solidFill>
                <a:latin typeface="Inter"/>
                <a:ea typeface="Inter"/>
                <a:cs typeface="Inter"/>
                <a:sym typeface="Inter"/>
              </a:rPr>
              <a:t>cost</a:t>
            </a:r>
            <a:r>
              <a:rPr lang="en" sz="1600" dirty="0">
                <a:solidFill>
                  <a:schemeClr val="dk1"/>
                </a:solidFill>
                <a:latin typeface="Inter"/>
                <a:ea typeface="Inter"/>
                <a:cs typeface="Inter"/>
                <a:sym typeface="Inter"/>
              </a:rPr>
              <a:t>, </a:t>
            </a:r>
            <a:r>
              <a:rPr lang="en" sz="1600" b="1" dirty="0">
                <a:solidFill>
                  <a:schemeClr val="dk1"/>
                </a:solidFill>
                <a:latin typeface="Inter"/>
                <a:ea typeface="Inter"/>
                <a:cs typeface="Inter"/>
                <a:sym typeface="Inter"/>
              </a:rPr>
              <a:t>compliance</a:t>
            </a:r>
            <a:r>
              <a:rPr lang="en" sz="1600" dirty="0">
                <a:solidFill>
                  <a:schemeClr val="dk1"/>
                </a:solidFill>
                <a:latin typeface="Inter"/>
                <a:ea typeface="Inter"/>
                <a:cs typeface="Inter"/>
                <a:sym typeface="Inter"/>
              </a:rPr>
              <a:t>, and </a:t>
            </a:r>
            <a:r>
              <a:rPr lang="en" sz="1600" b="1" dirty="0">
                <a:solidFill>
                  <a:schemeClr val="dk1"/>
                </a:solidFill>
                <a:latin typeface="Inter"/>
                <a:ea typeface="Inter"/>
                <a:cs typeface="Inter"/>
                <a:sym typeface="Inter"/>
              </a:rPr>
              <a:t>ability to modify or reuse software</a:t>
            </a:r>
            <a:endParaRPr sz="1600" b="1"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Poor license management = risk of contract violations</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Vendor Lock-In Risks:</a:t>
            </a:r>
            <a:endParaRPr sz="16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Proprietary formats</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Limited data portability</a:t>
            </a:r>
            <a:endParaRPr sz="160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Lack of open standards</a:t>
            </a:r>
            <a:endParaRPr sz="160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sp>
        <p:nvSpPr>
          <p:cNvPr id="1130" name="Google Shape;1130;p146"/>
          <p:cNvSpPr txBox="1"/>
          <p:nvPr/>
        </p:nvSpPr>
        <p:spPr>
          <a:xfrm>
            <a:off x="5181601" y="3488037"/>
            <a:ext cx="3750366" cy="15330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dirty="0">
                <a:solidFill>
                  <a:schemeClr val="dk1"/>
                </a:solidFill>
                <a:latin typeface="Inter"/>
                <a:ea typeface="Inter"/>
                <a:cs typeface="Inter"/>
                <a:sym typeface="Inter"/>
              </a:rPr>
              <a:t>Key questions COs should ask:</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Can we export our data?</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Does the vendor use open standards?</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Could another vendor maintain this system if needed?</a:t>
            </a:r>
            <a:endParaRPr sz="1350" dirty="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5 </a:t>
            </a: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Ws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of Digital Services (USCIS Example)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 name="Google Shape;522;p71">
            <a:extLst>
              <a:ext uri="{FF2B5EF4-FFF2-40B4-BE49-F238E27FC236}">
                <a16:creationId xmlns:a16="http://schemas.microsoft.com/office/drawing/2014/main" id="{06035D69-86FE-A4D8-2675-68476908B734}"/>
              </a:ext>
            </a:extLst>
          </p:cNvPr>
          <p:cNvSpPr/>
          <p:nvPr/>
        </p:nvSpPr>
        <p:spPr>
          <a:xfrm>
            <a:off x="664235" y="1301701"/>
            <a:ext cx="4769156"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US" sz="1600" dirty="0">
                <a:latin typeface="Inter"/>
                <a:ea typeface="Inter"/>
                <a:cs typeface="Inter"/>
                <a:sym typeface="Inter"/>
              </a:rPr>
              <a:t>Who: Immigration applicants</a:t>
            </a:r>
          </a:p>
          <a:p>
            <a:pPr marL="428625" lvl="0" indent="-285750">
              <a:lnSpc>
                <a:spcPct val="136000"/>
              </a:lnSpc>
              <a:buSzPts val="1350"/>
              <a:buFont typeface="Arial" panose="020B0604020202020204" pitchFamily="34" charset="0"/>
              <a:buChar char="•"/>
            </a:pPr>
            <a:r>
              <a:rPr lang="en-US" sz="1600" dirty="0">
                <a:latin typeface="Inter"/>
                <a:ea typeface="Inter"/>
                <a:cs typeface="Inter"/>
                <a:sym typeface="Inter"/>
              </a:rPr>
              <a:t>What: </a:t>
            </a:r>
            <a:r>
              <a:rPr lang="en" sz="1600" dirty="0">
                <a:solidFill>
                  <a:srgbClr val="1B1B1B"/>
                </a:solidFill>
                <a:latin typeface="Inter"/>
                <a:ea typeface="Inter"/>
                <a:cs typeface="Inter"/>
                <a:sym typeface="Inter"/>
              </a:rPr>
              <a:t>Online access to status</a:t>
            </a:r>
          </a:p>
          <a:p>
            <a:pPr marL="428625" lvl="0" indent="-285750">
              <a:lnSpc>
                <a:spcPct val="136000"/>
              </a:lnSpc>
              <a:buSzPts val="1350"/>
              <a:buFont typeface="Arial" panose="020B0604020202020204" pitchFamily="34" charset="0"/>
              <a:buChar char="•"/>
            </a:pPr>
            <a:r>
              <a:rPr lang="en" sz="1600" dirty="0">
                <a:solidFill>
                  <a:srgbClr val="1B1B1B"/>
                </a:solidFill>
                <a:latin typeface="Inter"/>
                <a:ea typeface="Inter"/>
                <a:cs typeface="Inter"/>
                <a:sym typeface="Inter"/>
              </a:rPr>
              <a:t>Why: Improve efficiency</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Where: Web/mobile</a:t>
            </a:r>
            <a:endParaRPr sz="1600" dirty="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dirty="0">
                <a:latin typeface="Inter"/>
                <a:ea typeface="Inter"/>
                <a:cs typeface="Inter"/>
                <a:sym typeface="Inter"/>
              </a:rPr>
              <a:t>How: Iterative build and test with users</a:t>
            </a:r>
            <a:endParaRPr sz="1600" dirty="0">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What are the major tradeoffs between proprietary and open-source software from a procurement perspective?</a:t>
            </a:r>
            <a:endParaRPr sz="1600" dirty="0">
              <a:solidFill>
                <a:schemeClr val="dk1"/>
              </a:solidFill>
              <a:latin typeface="Inter"/>
              <a:ea typeface="Inter"/>
              <a:cs typeface="Inter"/>
              <a:sym typeface="Inter"/>
            </a:endParaRPr>
          </a:p>
        </p:txBody>
      </p:sp>
      <p:pic>
        <p:nvPicPr>
          <p:cNvPr id="1139" name="Google Shape;1139;p14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8"/>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Design Standards and Procurement Implications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p148"/>
          <p:cNvSpPr/>
          <p:nvPr/>
        </p:nvSpPr>
        <p:spPr>
          <a:xfrm>
            <a:off x="609574" y="1152939"/>
            <a:ext cx="7792303" cy="3702515"/>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dirty="0">
                <a:solidFill>
                  <a:schemeClr val="dk1"/>
                </a:solidFill>
                <a:latin typeface="Inter"/>
                <a:ea typeface="Inter"/>
                <a:cs typeface="Inter"/>
                <a:sym typeface="Inter"/>
              </a:rPr>
              <a:t>Standards and policies: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21st Century IDEA Act</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U.S. Digital Services Playbook</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Procurement considerations for COs: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Ask for user research and iterative design</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Support </a:t>
            </a:r>
            <a:r>
              <a:rPr lang="en" sz="1600" b="1" dirty="0">
                <a:solidFill>
                  <a:schemeClr val="dk1"/>
                </a:solidFill>
                <a:latin typeface="Inter"/>
                <a:ea typeface="Inter"/>
                <a:cs typeface="Inter"/>
                <a:sym typeface="Inter"/>
              </a:rPr>
              <a:t>modular delivery</a:t>
            </a:r>
            <a:r>
              <a:rPr lang="en" sz="1600" dirty="0">
                <a:solidFill>
                  <a:schemeClr val="dk1"/>
                </a:solidFill>
                <a:latin typeface="Inter"/>
                <a:ea typeface="Inter"/>
                <a:cs typeface="Inter"/>
                <a:sym typeface="Inter"/>
              </a:rPr>
              <a:t> and </a:t>
            </a:r>
            <a:r>
              <a:rPr lang="en" sz="1600" b="1" dirty="0">
                <a:solidFill>
                  <a:schemeClr val="dk1"/>
                </a:solidFill>
                <a:latin typeface="Inter"/>
                <a:ea typeface="Inter"/>
                <a:cs typeface="Inter"/>
                <a:sym typeface="Inter"/>
              </a:rPr>
              <a:t>API-based architecture</a:t>
            </a:r>
            <a:endParaRPr sz="1600" b="1"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Encourage systems that meet performance benchmarks (e.g., page load time, reliability)</a:t>
            </a: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Continuous Improvement:</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Use analytics + user feedback to evolve systems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Procurements should include monitoring and update cycles</a:t>
            </a:r>
            <a:endParaRPr sz="1600" dirty="0">
              <a:solidFill>
                <a:schemeClr val="dk1"/>
              </a:solidFill>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9"/>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p149"/>
          <p:cNvSpPr/>
          <p:nvPr/>
        </p:nvSpPr>
        <p:spPr>
          <a:xfrm>
            <a:off x="609575" y="1294087"/>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dirty="0">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dirty="0">
                <a:solidFill>
                  <a:schemeClr val="dk1"/>
                </a:solidFill>
                <a:latin typeface="Inter"/>
                <a:ea typeface="Inter"/>
                <a:cs typeface="Inter"/>
                <a:sym typeface="Inter"/>
              </a:rPr>
              <a:t>Your mission: In small groups, sketch out a high-level concept for the service and address the following:</a:t>
            </a:r>
            <a:endParaRPr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What is the core user need?</a:t>
            </a:r>
            <a:endParaRPr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What does the interface/wireframe look like?</a:t>
            </a:r>
            <a:endParaRPr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How will you ensure accessibility and iterative feedback?</a:t>
            </a:r>
            <a:endParaRPr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dirty="0">
                <a:solidFill>
                  <a:schemeClr val="dk1"/>
                </a:solidFill>
                <a:latin typeface="Inter"/>
                <a:ea typeface="Inter"/>
                <a:cs typeface="Inter"/>
                <a:sym typeface="Inter"/>
              </a:rPr>
              <a:t>What procurement considerations or contract decisions will enable this?</a:t>
            </a:r>
            <a:endParaRPr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p:txBody>
      </p:sp>
      <p:pic>
        <p:nvPicPr>
          <p:cNvPr id="1156" name="Google Shape;1156;p149"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0"/>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dirty="0">
                <a:solidFill>
                  <a:schemeClr val="dk1"/>
                </a:solidFill>
                <a:latin typeface="Inter" panose="02000503000000020004" pitchFamily="2" charset="0"/>
                <a:ea typeface="Inter"/>
                <a:cs typeface="Inter"/>
                <a:sym typeface="Inter"/>
              </a:rPr>
              <a:t>Group roles:</a:t>
            </a:r>
            <a:endParaRPr sz="1600" dirty="0">
              <a:solidFill>
                <a:schemeClr val="dk1"/>
              </a:solidFill>
              <a:latin typeface="Inter" panose="02000503000000020004" pitchFamily="2" charset="0"/>
              <a:ea typeface="Inter"/>
              <a:cs typeface="Inter"/>
              <a:sym typeface="Inter"/>
            </a:endParaRPr>
          </a:p>
          <a:p>
            <a:pPr marL="457200" lvl="0" indent="-314325" algn="l" rtl="0">
              <a:lnSpc>
                <a:spcPct val="115000"/>
              </a:lnSpc>
              <a:spcBef>
                <a:spcPts val="1200"/>
              </a:spcBef>
              <a:spcAft>
                <a:spcPts val="0"/>
              </a:spcAft>
              <a:buClr>
                <a:srgbClr val="1B1B1B"/>
              </a:buClr>
              <a:buSzPts val="1350"/>
              <a:buFont typeface="Nunito"/>
              <a:buChar char="●"/>
            </a:pPr>
            <a:r>
              <a:rPr lang="en" sz="1600" i="1" dirty="0">
                <a:solidFill>
                  <a:srgbClr val="1B1B1B"/>
                </a:solidFill>
                <a:latin typeface="Inter" panose="02000503000000020004" pitchFamily="2" charset="0"/>
                <a:ea typeface="Nunito"/>
                <a:cs typeface="Nunito"/>
                <a:sym typeface="Nunito"/>
              </a:rPr>
              <a:t>Facilitator</a:t>
            </a:r>
            <a:r>
              <a:rPr lang="en" sz="1600" dirty="0">
                <a:solidFill>
                  <a:srgbClr val="1B1B1B"/>
                </a:solidFill>
                <a:latin typeface="Inter" panose="02000503000000020004" pitchFamily="2" charset="0"/>
                <a:ea typeface="Nunito"/>
                <a:cs typeface="Nunito"/>
                <a:sym typeface="Nunito"/>
              </a:rPr>
              <a:t> – keeps team on track</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dirty="0">
                <a:solidFill>
                  <a:srgbClr val="1B1B1B"/>
                </a:solidFill>
                <a:latin typeface="Inter" panose="02000503000000020004" pitchFamily="2" charset="0"/>
                <a:ea typeface="Nunito"/>
                <a:cs typeface="Nunito"/>
                <a:sym typeface="Nunito"/>
              </a:rPr>
              <a:t>Note taker/sketcher</a:t>
            </a:r>
            <a:r>
              <a:rPr lang="en" sz="1600" dirty="0">
                <a:solidFill>
                  <a:srgbClr val="1B1B1B"/>
                </a:solidFill>
                <a:latin typeface="Inter" panose="02000503000000020004" pitchFamily="2" charset="0"/>
                <a:ea typeface="Nunito"/>
                <a:cs typeface="Nunito"/>
                <a:sym typeface="Nunito"/>
              </a:rPr>
              <a:t> – captures wireframe and key points</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dirty="0">
                <a:solidFill>
                  <a:srgbClr val="1B1B1B"/>
                </a:solidFill>
                <a:latin typeface="Inter" panose="02000503000000020004" pitchFamily="2" charset="0"/>
                <a:ea typeface="Nunito"/>
                <a:cs typeface="Nunito"/>
                <a:sym typeface="Nunito"/>
              </a:rPr>
              <a:t>Presenter</a:t>
            </a:r>
            <a:r>
              <a:rPr lang="en" sz="1600" dirty="0">
                <a:solidFill>
                  <a:srgbClr val="1B1B1B"/>
                </a:solidFill>
                <a:latin typeface="Inter" panose="02000503000000020004" pitchFamily="2" charset="0"/>
                <a:ea typeface="Nunito"/>
                <a:cs typeface="Nunito"/>
                <a:sym typeface="Nunito"/>
              </a:rPr>
              <a:t> – shares out to full group</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dirty="0">
                <a:solidFill>
                  <a:srgbClr val="1B1B1B"/>
                </a:solidFill>
                <a:latin typeface="Inter" panose="02000503000000020004" pitchFamily="2" charset="0"/>
                <a:ea typeface="Nunito"/>
                <a:cs typeface="Nunito"/>
                <a:sym typeface="Nunito"/>
              </a:rPr>
              <a:t>CO/COR rep</a:t>
            </a:r>
            <a:r>
              <a:rPr lang="en" sz="1600" dirty="0">
                <a:solidFill>
                  <a:srgbClr val="1B1B1B"/>
                </a:solidFill>
                <a:latin typeface="Inter" panose="02000503000000020004" pitchFamily="2" charset="0"/>
                <a:ea typeface="Nunito"/>
                <a:cs typeface="Nunito"/>
                <a:sym typeface="Nunito"/>
              </a:rPr>
              <a:t> – advocates for procurement alignment</a:t>
            </a:r>
            <a:endParaRPr sz="1600" dirty="0">
              <a:solidFill>
                <a:schemeClr val="dk1"/>
              </a:solidFill>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p:txBody>
      </p:sp>
      <p:pic>
        <p:nvPicPr>
          <p:cNvPr id="1165" name="Google Shape;1165;p150"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1"/>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Deliverables for each group:</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Description of digital service</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Wireframe or sketch (rough is fine!) of a user-facing interface or service flow</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Accessibility considerations (What barriers will you address?)</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Feedback loop (When/how will users or stakeholders provide input?)</a:t>
            </a:r>
            <a:endParaRPr sz="1600" dirty="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Key procurement decisions (What contract features support delivery? Modular? Coaching? ATO strategy?)</a:t>
            </a:r>
            <a:endParaRPr sz="1600" dirty="0">
              <a:solidFill>
                <a:schemeClr val="dk1"/>
              </a:solidFill>
              <a:latin typeface="Inter"/>
              <a:ea typeface="Inter"/>
              <a:cs typeface="Inter"/>
              <a:sym typeface="Inter"/>
            </a:endParaRPr>
          </a:p>
        </p:txBody>
      </p:sp>
      <p:pic>
        <p:nvPicPr>
          <p:cNvPr id="1174" name="Google Shape;1174;p15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2"/>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1" name="Google Shape;1181;p152"/>
          <p:cNvSpPr/>
          <p:nvPr/>
        </p:nvSpPr>
        <p:spPr>
          <a:xfrm>
            <a:off x="609575" y="1214575"/>
            <a:ext cx="5621400" cy="3319325"/>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800" dirty="0">
                <a:solidFill>
                  <a:schemeClr val="dk1"/>
                </a:solidFill>
                <a:latin typeface="Inter" panose="02000503000000020004" pitchFamily="2" charset="0"/>
                <a:ea typeface="Inter"/>
                <a:cs typeface="Inter"/>
                <a:sym typeface="Inter"/>
              </a:rPr>
              <a:t>Group presentations</a:t>
            </a:r>
            <a:endParaRPr sz="1800" dirty="0">
              <a:solidFill>
                <a:schemeClr val="dk1"/>
              </a:solidFill>
              <a:latin typeface="Inter" panose="02000503000000020004" pitchFamily="2" charset="0"/>
              <a:ea typeface="Inter"/>
              <a:cs typeface="Inter"/>
              <a:sym typeface="Inter"/>
            </a:endParaRPr>
          </a:p>
          <a:p>
            <a:pPr marL="0" lvl="0" indent="0" algn="l" rtl="0">
              <a:lnSpc>
                <a:spcPct val="115000"/>
              </a:lnSpc>
              <a:spcBef>
                <a:spcPts val="1200"/>
              </a:spcBef>
              <a:spcAft>
                <a:spcPts val="0"/>
              </a:spcAft>
              <a:buNone/>
            </a:pPr>
            <a:r>
              <a:rPr lang="en" sz="1600" dirty="0">
                <a:solidFill>
                  <a:srgbClr val="1B1B1B"/>
                </a:solidFill>
                <a:latin typeface="Inter" panose="02000503000000020004" pitchFamily="2" charset="0"/>
                <a:ea typeface="Nunito"/>
                <a:cs typeface="Nunito"/>
                <a:sym typeface="Nunito"/>
              </a:rPr>
              <a:t>Each team presents:</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dirty="0">
                <a:solidFill>
                  <a:srgbClr val="1B1B1B"/>
                </a:solidFill>
                <a:latin typeface="Inter" panose="02000503000000020004" pitchFamily="2" charset="0"/>
                <a:ea typeface="Nunito"/>
                <a:cs typeface="Nunito"/>
                <a:sym typeface="Nunito"/>
              </a:rPr>
              <a:t>Their service concept (1–2 minutes)</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Inter" panose="02000503000000020004" pitchFamily="2" charset="0"/>
                <a:ea typeface="Nunito"/>
                <a:cs typeface="Nunito"/>
                <a:sym typeface="Nunito"/>
              </a:rPr>
              <a:t>Key design choices and how they support user needs</a:t>
            </a:r>
            <a:endParaRPr sz="1600" dirty="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dirty="0">
                <a:solidFill>
                  <a:srgbClr val="1B1B1B"/>
                </a:solidFill>
                <a:latin typeface="Inter" panose="02000503000000020004" pitchFamily="2" charset="0"/>
                <a:ea typeface="Nunito"/>
                <a:cs typeface="Nunito"/>
                <a:sym typeface="Nunito"/>
              </a:rPr>
              <a:t>Procurement or delivery decisions (tools, contracts, phasing, feedback channels)</a:t>
            </a:r>
            <a:endParaRPr sz="1600" i="1" dirty="0">
              <a:solidFill>
                <a:srgbClr val="1B1B1B"/>
              </a:solidFill>
              <a:latin typeface="Inter" panose="02000503000000020004" pitchFamily="2" charset="0"/>
              <a:ea typeface="Nunito"/>
              <a:cs typeface="Nunito"/>
              <a:sym typeface="Nunito"/>
            </a:endParaRPr>
          </a:p>
        </p:txBody>
      </p:sp>
      <p:pic>
        <p:nvPicPr>
          <p:cNvPr id="1183" name="Google Shape;1183;p15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Cloud</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4"/>
          <p:cNvSpPr>
            <a:spLocks noGrp="1"/>
          </p:cNvSpPr>
          <p:nvPr>
            <p:ph type="title" idx="4294967295"/>
          </p:nvPr>
        </p:nvSpPr>
        <p:spPr>
          <a:xfrm>
            <a:off x="609600" y="609600"/>
            <a:ext cx="6771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Cloud Computing?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6" name="Google Shape;1196;p154"/>
          <p:cNvSpPr/>
          <p:nvPr/>
        </p:nvSpPr>
        <p:spPr>
          <a:xfrm>
            <a:off x="503559"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Arial" panose="020B0604020202020204" pitchFamily="34" charset="0"/>
              <a:buChar char="•"/>
            </a:pPr>
            <a:r>
              <a:rPr lang="en" dirty="0">
                <a:latin typeface="Inter"/>
                <a:ea typeface="Inter"/>
                <a:cs typeface="Inter"/>
                <a:sym typeface="Inter"/>
              </a:rPr>
              <a:t>Cloud = flexible access to computing resources via the internet</a:t>
            </a:r>
            <a:endParaRPr dirty="0">
              <a:latin typeface="Inter"/>
              <a:ea typeface="Inter"/>
              <a:cs typeface="Inter"/>
              <a:sym typeface="Inter"/>
            </a:endParaRPr>
          </a:p>
          <a:p>
            <a:pPr marL="457200" lvl="0" indent="-314325" algn="l" rtl="0">
              <a:lnSpc>
                <a:spcPct val="136000"/>
              </a:lnSpc>
              <a:spcBef>
                <a:spcPts val="0"/>
              </a:spcBef>
              <a:spcAft>
                <a:spcPts val="0"/>
              </a:spcAft>
              <a:buSzPts val="1350"/>
              <a:buFont typeface="Arial" panose="020B0604020202020204" pitchFamily="34" charset="0"/>
              <a:buChar char="•"/>
            </a:pPr>
            <a:r>
              <a:rPr lang="en" dirty="0">
                <a:latin typeface="Inter"/>
                <a:ea typeface="Inter"/>
                <a:cs typeface="Inter"/>
                <a:sym typeface="Inter"/>
              </a:rPr>
              <a:t>Not one “cloud”—many vendors, models, and services</a:t>
            </a:r>
            <a:endParaRPr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dirty="0">
                <a:latin typeface="Inter"/>
                <a:ea typeface="Inter"/>
                <a:cs typeface="Inter"/>
                <a:sym typeface="Inter"/>
              </a:rPr>
              <a:t>NIST defines five essential features:</a:t>
            </a:r>
            <a:endParaRPr dirty="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dirty="0">
                <a:latin typeface="Inter"/>
                <a:ea typeface="Inter"/>
                <a:cs typeface="Inter"/>
                <a:sym typeface="Inter"/>
              </a:rPr>
              <a:t>On-demand self-service</a:t>
            </a:r>
            <a:endParaRPr dirty="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dirty="0">
                <a:latin typeface="Inter"/>
                <a:ea typeface="Inter"/>
                <a:cs typeface="Inter"/>
                <a:sym typeface="Inter"/>
              </a:rPr>
              <a:t>Broad network access</a:t>
            </a:r>
            <a:endParaRPr dirty="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dirty="0">
                <a:latin typeface="Inter"/>
                <a:ea typeface="Inter"/>
                <a:cs typeface="Inter"/>
                <a:sym typeface="Inter"/>
              </a:rPr>
              <a:t>Resource pooling</a:t>
            </a:r>
            <a:endParaRPr dirty="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dirty="0">
                <a:latin typeface="Inter"/>
                <a:ea typeface="Inter"/>
                <a:cs typeface="Inter"/>
                <a:sym typeface="Inter"/>
              </a:rPr>
              <a:t>Rapid elasticity</a:t>
            </a:r>
            <a:endParaRPr dirty="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dirty="0">
                <a:latin typeface="Inter"/>
                <a:ea typeface="Inter"/>
                <a:cs typeface="Inter"/>
                <a:sym typeface="Inter"/>
              </a:rPr>
              <a:t>Measured service</a:t>
            </a:r>
            <a:endParaRPr dirty="0">
              <a:latin typeface="Inter"/>
              <a:ea typeface="Inter"/>
              <a:cs typeface="Inter"/>
              <a:sym typeface="Inter"/>
            </a:endParaRPr>
          </a:p>
        </p:txBody>
      </p:sp>
      <p:pic>
        <p:nvPicPr>
          <p:cNvPr id="1198" name="Google Shape;1198;p154" descr="Diagram illustrating the 5 essential characteristics of cloud computing: On-Demand Self-Service, Broad Network Access, Resource Pooling, Rapid Elasticity, and Measured Service, all stemming from a central cloud icon."/>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a:spLocks/>
          </p:cNvSpPr>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1" u="none" strike="noStrike" kern="0" cap="none" spc="0" normalizeH="0" baseline="0" noProof="0">
                <a:ln>
                  <a:noFill/>
                </a:ln>
                <a:solidFill>
                  <a:srgbClr val="000000"/>
                </a:solidFill>
                <a:effectLst/>
                <a:uLnTx/>
                <a:uFillTx/>
                <a:latin typeface="Arial"/>
                <a:ea typeface="Arial"/>
                <a:cs typeface="Arial"/>
                <a:sym typeface="Arial"/>
              </a:rPr>
              <a:t>Source: </a:t>
            </a:r>
            <a:r>
              <a:rPr kumimoji="0" lang="fr-FR" sz="1000" b="0" i="1" u="sng" strike="noStrike" kern="0" cap="none" spc="0" normalizeH="0" baseline="0" noProof="0">
                <a:ln>
                  <a:noFill/>
                </a:ln>
                <a:solidFill>
                  <a:schemeClr val="hlink"/>
                </a:solidFill>
                <a:effectLst/>
                <a:uLnTx/>
                <a:uFillTx/>
                <a:latin typeface="Arial"/>
                <a:ea typeface="Arial"/>
                <a:cs typeface="Arial"/>
                <a:sym typeface="Arial"/>
                <a:hlinkClick r:id="rId4"/>
              </a:rPr>
              <a:t>https://cic.gsa.gov/basics/cloud-basics</a:t>
            </a:r>
            <a:endParaRPr kumimoji="0" lang="fr-FR" sz="1000" b="0" i="1"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dirty="0">
                <a:solidFill>
                  <a:schemeClr val="dk1"/>
                </a:solidFill>
                <a:latin typeface="Inter"/>
                <a:ea typeface="Inter"/>
                <a:cs typeface="Inter"/>
                <a:sym typeface="Inter"/>
              </a:rPr>
              <a:t>How can your agency decide the best way to use (or not use) cloud to support your mission?</a:t>
            </a:r>
            <a:endParaRPr sz="1600" dirty="0">
              <a:solidFill>
                <a:schemeClr val="dk1"/>
              </a:solidFill>
              <a:latin typeface="Inter"/>
              <a:ea typeface="Inter"/>
              <a:cs typeface="Inter"/>
              <a:sym typeface="Inter"/>
            </a:endParaRPr>
          </a:p>
        </p:txBody>
      </p:sp>
      <p:pic>
        <p:nvPicPr>
          <p:cNvPr id="1208" name="Google Shape;1208;p15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Delivery Models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Deployment Types: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Public cloud → Shared third-party services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Private cloud → Exclusive to one agency</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dirty="0">
                <a:solidFill>
                  <a:schemeClr val="dk1"/>
                </a:solidFill>
                <a:latin typeface="Inter"/>
                <a:ea typeface="Inter"/>
                <a:cs typeface="Inter"/>
                <a:sym typeface="Inter"/>
              </a:rPr>
              <a:t>Community or hybrid → Collaborative/shared setups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Inter"/>
                <a:ea typeface="Inter"/>
                <a:cs typeface="Inter"/>
                <a:sym typeface="Inter"/>
              </a:rPr>
              <a:t>Service Models:</a:t>
            </a:r>
            <a:endParaRPr sz="1600" b="1" dirty="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SaaS</a:t>
            </a:r>
            <a:r>
              <a:rPr lang="en" sz="1600" dirty="0">
                <a:solidFill>
                  <a:schemeClr val="dk1"/>
                </a:solidFill>
                <a:latin typeface="Inter"/>
                <a:ea typeface="Inter"/>
                <a:cs typeface="Inter"/>
                <a:sym typeface="Inter"/>
              </a:rPr>
              <a:t> – ready-to-use apps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PaaS</a:t>
            </a:r>
            <a:r>
              <a:rPr lang="en" sz="1600" dirty="0">
                <a:solidFill>
                  <a:schemeClr val="dk1"/>
                </a:solidFill>
                <a:latin typeface="Inter"/>
                <a:ea typeface="Inter"/>
                <a:cs typeface="Inter"/>
                <a:sym typeface="Inter"/>
              </a:rPr>
              <a:t> – developer tools and platforms</a:t>
            </a:r>
            <a:endParaRPr sz="1600" dirty="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dirty="0">
                <a:solidFill>
                  <a:schemeClr val="dk1"/>
                </a:solidFill>
                <a:latin typeface="Inter"/>
                <a:ea typeface="Inter"/>
                <a:cs typeface="Inter"/>
                <a:sym typeface="Inter"/>
              </a:rPr>
              <a:t>IaaS</a:t>
            </a:r>
            <a:r>
              <a:rPr lang="en" sz="1600" dirty="0">
                <a:solidFill>
                  <a:schemeClr val="dk1"/>
                </a:solidFill>
                <a:latin typeface="Inter"/>
                <a:ea typeface="Inter"/>
                <a:cs typeface="Inter"/>
                <a:sym typeface="Inter"/>
              </a:rPr>
              <a:t> – infrastructure like servers and storage</a:t>
            </a:r>
            <a:endParaRPr sz="160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dirty="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14419</Words>
  <Application>Microsoft Macintosh PowerPoint</Application>
  <PresentationFormat>On-screen Show (16:9)</PresentationFormat>
  <Paragraphs>1431</Paragraphs>
  <Slides>154</Slides>
  <Notes>154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154</vt:i4>
      </vt:variant>
    </vt:vector>
  </HeadingPairs>
  <TitlesOfParts>
    <vt:vector size="173" baseType="lpstr">
      <vt:lpstr>Barlow</vt:lpstr>
      <vt:lpstr>Arial</vt:lpstr>
      <vt:lpstr>Courier New</vt:lpstr>
      <vt:lpstr>Barlow Light</vt:lpstr>
      <vt:lpstr>Roboto</vt:lpstr>
      <vt:lpstr>Barlow Medium</vt:lpstr>
      <vt:lpstr>Inter</vt:lpstr>
      <vt:lpstr>Helvetica Neue</vt:lpstr>
      <vt:lpstr>Nunito</vt:lpstr>
      <vt:lpstr>Hepta Slab Light</vt:lpstr>
      <vt:lpstr>Hepta Slab</vt:lpstr>
      <vt:lpstr>Barlow ExtraLight</vt:lpstr>
      <vt:lpstr>Calibri</vt:lpstr>
      <vt:lpstr>Wingdings</vt:lpstr>
      <vt:lpstr>Lato</vt:lpstr>
      <vt:lpstr>Hepta Slab Medium</vt:lpstr>
      <vt:lpstr>Shift</vt:lpstr>
      <vt:lpstr>Strategy Plan</vt:lpstr>
      <vt:lpstr>Office Theme</vt:lpstr>
      <vt:lpstr>Module 1 - Introduction to Digital Services</vt:lpstr>
      <vt:lpstr>Module 1 Performance Outcome</vt:lpstr>
      <vt:lpstr>At the conclusion of this module, you will be able to</vt:lpstr>
      <vt:lpstr>The Digital Services Landscape</vt:lpstr>
      <vt:lpstr>Digital Services – The Who and The What</vt:lpstr>
      <vt:lpstr>Defining Digital Services </vt:lpstr>
      <vt:lpstr>Digital Service Wheel</vt:lpstr>
      <vt:lpstr>Then and Now: USCIS.gov Use Case</vt:lpstr>
      <vt:lpstr>The 5 Ws of Digital Services (USCIS Example)</vt:lpstr>
      <vt:lpstr>Digital Services as a Layered Cake</vt:lpstr>
      <vt:lpstr>The Digital Services Ecosystem</vt:lpstr>
      <vt:lpstr>Who Provides Digital Services?</vt:lpstr>
      <vt:lpstr>Who Benefits from Digital Services?</vt:lpstr>
      <vt:lpstr>Local, State, Federal Examples</vt:lpstr>
      <vt:lpstr>Activity: Discussion</vt:lpstr>
      <vt:lpstr>Who’s Who: A Starting List</vt:lpstr>
      <vt:lpstr>Who’s Who in Digital Services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Case Study Activity:  Introducing Casey and the CRM Project</vt:lpstr>
      <vt:lpstr>Digital Service Methods, Roles, and Sources of Supply</vt:lpstr>
      <vt:lpstr>Digital Services – The How</vt:lpstr>
      <vt:lpstr>Learn about your users’ needs</vt:lpstr>
      <vt:lpstr>Developing with the End User in Mind</vt:lpstr>
      <vt:lpstr>Start with the End User</vt:lpstr>
      <vt:lpstr>Activity: Discussion</vt:lpstr>
      <vt:lpstr>The UX Designer Paradox</vt:lpstr>
      <vt:lpstr>Strategies</vt:lpstr>
      <vt:lpstr>Minimum Viable Product (MVP) and Lean Startup</vt:lpstr>
      <vt:lpstr>What does an MVP look like? </vt:lpstr>
      <vt:lpstr>What happens after MVP testing?</vt:lpstr>
      <vt:lpstr>Knowledge check</vt:lpstr>
      <vt:lpstr>Knowledge check</vt:lpstr>
      <vt:lpstr>User Research Techniques</vt:lpstr>
      <vt:lpstr>A/B Testing</vt:lpstr>
      <vt:lpstr>Personas</vt:lpstr>
      <vt:lpstr>Activity: Discussion</vt:lpstr>
      <vt:lpstr>Journey Mapping</vt:lpstr>
      <vt:lpstr>Why these tools matter</vt:lpstr>
      <vt:lpstr>Contemporary Practices in Developing Digital Services</vt:lpstr>
      <vt:lpstr>Digital Service Delivery Methods: Agile</vt:lpstr>
      <vt:lpstr>Agile Manifesto</vt:lpstr>
      <vt:lpstr>What is Agile Delivery?</vt:lpstr>
      <vt:lpstr>Key elements of Agile Delivery</vt:lpstr>
      <vt:lpstr>Agile vs Artisanal vs Waterfall</vt:lpstr>
      <vt:lpstr>USDS Playbook and Agile</vt:lpstr>
      <vt:lpstr>Agile Team Roles</vt:lpstr>
      <vt:lpstr>Agile Practices</vt:lpstr>
      <vt:lpstr>Final thoughts</vt:lpstr>
      <vt:lpstr>Activity: Discussion</vt:lpstr>
      <vt:lpstr>Digital Service Delivery Methods: HCD and DevSecOps</vt:lpstr>
      <vt:lpstr>What is Human-Centered Design (HCD)?</vt:lpstr>
      <vt:lpstr>Core principles of HCD</vt:lpstr>
      <vt:lpstr>HCD in Government</vt:lpstr>
      <vt:lpstr>What is DevSecOps?</vt:lpstr>
      <vt:lpstr>DevSecOps – The Old Way</vt:lpstr>
      <vt:lpstr>DevSecOps – The New Way</vt:lpstr>
      <vt:lpstr>DevSecOps on Federal Projects</vt:lpstr>
      <vt:lpstr>HCD + DevSecOps: The power combo</vt:lpstr>
      <vt:lpstr>Activity: Create a Sprint Backlog</vt:lpstr>
      <vt:lpstr>Digital Service Delivery Providers: Sources of Supply</vt:lpstr>
      <vt:lpstr>The Government Ecosystem</vt:lpstr>
      <vt:lpstr>The Private Sector Landscape</vt:lpstr>
      <vt:lpstr>The growing digital service supplier community</vt:lpstr>
      <vt:lpstr>Choosing the Right Contract Vehicle</vt:lpstr>
      <vt:lpstr>Collaboration Models Between Agencies and Vendors</vt:lpstr>
      <vt:lpstr>Real examples of “Who does what”</vt:lpstr>
      <vt:lpstr>Digital Services Tech Bootcamp</vt:lpstr>
      <vt:lpstr>Why Digital Service Tech Matters</vt:lpstr>
      <vt:lpstr>Five essential tech topics</vt:lpstr>
      <vt:lpstr>Digital Service Tech Topic: Data</vt:lpstr>
      <vt:lpstr>Activity: Discussion</vt:lpstr>
      <vt:lpstr>What Is Data (and Why It Matters)</vt:lpstr>
      <vt:lpstr>Key Data Topics for Contracting Officers</vt:lpstr>
      <vt:lpstr>Open Data &amp; Data Privacy – What You Need to Know</vt:lpstr>
      <vt:lpstr>Activity: Discussion</vt:lpstr>
      <vt:lpstr>Digital Service Tech Topic: Software</vt:lpstr>
      <vt:lpstr>Understanding Modern Software and Development</vt:lpstr>
      <vt:lpstr>Activity: Discussion</vt:lpstr>
      <vt:lpstr>Software Supply Chain</vt:lpstr>
      <vt:lpstr>How Software Is Delivered and Updated</vt:lpstr>
      <vt:lpstr>Activity: Discussion</vt:lpstr>
      <vt:lpstr>Understanding the Software Supply Chain</vt:lpstr>
      <vt:lpstr>Activity: Discussion</vt:lpstr>
      <vt:lpstr>Licensing, Vendor Lock-In, and Procurement Strategy </vt:lpstr>
      <vt:lpstr>Activity: Discussion</vt:lpstr>
      <vt:lpstr>Design Standards and Procurement Implications</vt:lpstr>
      <vt:lpstr>Activity: Build a Digital Service Workshop</vt:lpstr>
      <vt:lpstr>Activity: Build a Digital Service Workshop</vt:lpstr>
      <vt:lpstr>Activity: Build a Digital Service Workshop</vt:lpstr>
      <vt:lpstr>Activity: Build a Digital Service Workshop</vt:lpstr>
      <vt:lpstr>Digital Service Tech Topic: Cloud</vt:lpstr>
      <vt:lpstr>What Is Cloud Computing?</vt:lpstr>
      <vt:lpstr>Activity: Discussion</vt:lpstr>
      <vt:lpstr>Cloud Delivery Models</vt:lpstr>
      <vt:lpstr>Why Cloud Procurement Requires a Different Approach</vt:lpstr>
      <vt:lpstr>Activity: Discussion</vt:lpstr>
      <vt:lpstr>Keys to Cloud Success</vt:lpstr>
      <vt:lpstr>Choosing the Right Cloud Strategy</vt:lpstr>
      <vt:lpstr>Activity: Discussion</vt:lpstr>
      <vt:lpstr>Cloud Procurement: The Bottom Line</vt:lpstr>
      <vt:lpstr>Digital Service Tech Topic: Artificial Intelligence</vt:lpstr>
      <vt:lpstr>What Is Artificial Intelligence (AI)?</vt:lpstr>
      <vt:lpstr>Activity: Discussion</vt:lpstr>
      <vt:lpstr>Types of AI</vt:lpstr>
      <vt:lpstr>AI Is Dangerous, but Not for the Reasons You Think</vt:lpstr>
      <vt:lpstr>Key Considerations for Using AI in Government</vt:lpstr>
      <vt:lpstr>Key AI Terms</vt:lpstr>
      <vt:lpstr>Why AI Matters in Procurement</vt:lpstr>
      <vt:lpstr>Activity: Discussion</vt:lpstr>
      <vt:lpstr>What COs Should Keep in Mind</vt:lpstr>
      <vt:lpstr>Activity: Procure or Pass? </vt:lpstr>
      <vt:lpstr>Activity: Procure or Pass? </vt:lpstr>
      <vt:lpstr>Activity: Procure or Pass? </vt:lpstr>
      <vt:lpstr>Activity: Procure or Pass? </vt:lpstr>
      <vt:lpstr>Activity: Procure or Pass? </vt:lpstr>
      <vt:lpstr>Activity: Procure or Pass? </vt:lpstr>
      <vt:lpstr>Digital Service Tech Topic: Cybersecurity</vt:lpstr>
      <vt:lpstr>Activity: Discussion</vt:lpstr>
      <vt:lpstr>Cybersecurity in Government Digital Services</vt:lpstr>
      <vt:lpstr>Activity: Discussion</vt:lpstr>
      <vt:lpstr>Security Compliance &amp; Identity Access Management (IAM)</vt:lpstr>
      <vt:lpstr>Staying Ahead of Threats</vt:lpstr>
      <vt:lpstr>Activity: What Would You Ask?</vt:lpstr>
      <vt:lpstr>Key Takeaways</vt:lpstr>
      <vt:lpstr>Activity: Discussion</vt:lpstr>
      <vt:lpstr>Digital Service Tech Topic: Accessibility</vt:lpstr>
      <vt:lpstr>Why Digital Accessibility Matters</vt:lpstr>
      <vt:lpstr>Types of Disabilities</vt:lpstr>
      <vt:lpstr>Barriers &amp; Assistive Technology</vt:lpstr>
      <vt:lpstr>Why Accessibility Matters in Procurement</vt:lpstr>
      <vt:lpstr>Digital Accessibility is the Law</vt:lpstr>
      <vt:lpstr>Measuring Accessibility</vt:lpstr>
      <vt:lpstr>Embedding Accessibility in the Acquisition Lifecycle</vt:lpstr>
      <vt:lpstr>Phase-by-Phase Actions</vt:lpstr>
      <vt:lpstr>When No Accessible Option Exists</vt:lpstr>
      <vt:lpstr>Common Myths</vt:lpstr>
      <vt:lpstr>Your Role</vt:lpstr>
      <vt:lpstr>Resources &amp; Tools</vt:lpstr>
      <vt:lpstr>Digital Service Tech Topic: Open Source</vt:lpstr>
      <vt:lpstr>What is Open Source Software?</vt:lpstr>
      <vt:lpstr>OSS in Everyday Life</vt:lpstr>
      <vt:lpstr>Why OSS Matters in Federal Procurement</vt:lpstr>
      <vt:lpstr>Security of OSS</vt:lpstr>
      <vt:lpstr>The Cost of “Free” OSS</vt:lpstr>
      <vt:lpstr>Open Source Doesn’t Mean Free</vt:lpstr>
      <vt:lpstr>How to Procure OSS</vt:lpstr>
      <vt:lpstr>Key Takeaways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Sarah Baron</cp:lastModifiedBy>
  <cp:revision>18</cp:revision>
  <dcterms:modified xsi:type="dcterms:W3CDTF">2025-09-05T15:41:41Z</dcterms:modified>
</cp:coreProperties>
</file>